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20"/>
  </p:notesMasterIdLst>
  <p:handoutMasterIdLst>
    <p:handoutMasterId r:id="rId21"/>
  </p:handoutMasterIdLst>
  <p:sldIdLst>
    <p:sldId id="265" r:id="rId5"/>
    <p:sldId id="268" r:id="rId6"/>
    <p:sldId id="269" r:id="rId7"/>
    <p:sldId id="270" r:id="rId8"/>
    <p:sldId id="280" r:id="rId9"/>
    <p:sldId id="281" r:id="rId10"/>
    <p:sldId id="279" r:id="rId11"/>
    <p:sldId id="271" r:id="rId12"/>
    <p:sldId id="272" r:id="rId13"/>
    <p:sldId id="273" r:id="rId14"/>
    <p:sldId id="274" r:id="rId15"/>
    <p:sldId id="275" r:id="rId16"/>
    <p:sldId id="278" r:id="rId17"/>
    <p:sldId id="277" r:id="rId18"/>
    <p:sldId id="276" r:id="rId19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995" autoAdjust="0"/>
    <p:restoredTop sz="95843" autoAdjust="0"/>
  </p:normalViewPr>
  <p:slideViewPr>
    <p:cSldViewPr snapToGrid="0" showGuides="1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1" d="100"/>
          <a:sy n="91" d="100"/>
        </p:scale>
        <p:origin x="3000" y="6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5DDCB7EC-CEDA-42D5-8A0A-747B258F7B12}" type="datetime1">
              <a:rPr lang="ru-RU" smtClean="0"/>
              <a:pPr rtl="0"/>
              <a:t>24.04.2020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78FE58C-C1A6-4C4C-90C2-B7F5B0504B2D}" type="slidenum">
              <a:rPr lang="ru-RU" smtClean="0"/>
              <a:pPr rtl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0346050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87BBAA-8962-46BE-8131-E6CE08071E10}" type="datetime1">
              <a:rPr lang="ru-RU" smtClean="0"/>
              <a:pPr/>
              <a:t>24.04.2020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10E1E9A-E921-4174-A0FC-51868D7AC568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373786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10E1E9A-E921-4174-A0FC-51868D7AC568}" type="slidenum">
              <a:rPr lang="ru-RU" smtClean="0"/>
              <a:pPr rtl="0"/>
              <a:t>1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1791887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10E1E9A-E921-4174-A0FC-51868D7AC568}" type="slidenum">
              <a:rPr lang="ru-RU" smtClean="0"/>
              <a:pPr rtl="0"/>
              <a:t>15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9581088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rtlCol="0" anchor="b"/>
          <a:lstStyle>
            <a:lvl1pPr algn="ctr">
              <a:defRPr sz="6000"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sz="240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Образец подзаголовка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A2AAF71-7088-4082-A4B5-5D2286FF71AE}" type="datetime1">
              <a:rPr lang="ru-RU" noProof="0" smtClean="0"/>
              <a:pPr rtl="0"/>
              <a:t>24.04.2020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64670562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562100" y="1825625"/>
            <a:ext cx="9791700" cy="4351338"/>
          </a:xfrm>
        </p:spPr>
        <p:txBody>
          <a:bodyPr vert="eaVert"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A05DDED-C00D-420D-BCCC-88709E63D747}" type="datetime1">
              <a:rPr lang="ru-RU" noProof="0" smtClean="0"/>
              <a:pPr rtl="0"/>
              <a:t>24.04.2020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282188521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562100" y="365125"/>
            <a:ext cx="7010400" cy="5811838"/>
          </a:xfrm>
        </p:spPr>
        <p:txBody>
          <a:bodyPr vert="eaVert"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EDCCF59-F12C-4B22-A0B5-0569E7EBF814}" type="datetime1">
              <a:rPr lang="ru-RU" noProof="0" smtClean="0"/>
              <a:pPr rtl="0"/>
              <a:t>24.04.2020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338883014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Рисунок 2" descr="Пустой заполнитель, вместо которого можно добавить изображение. Щелкните заполнитель и выберите изображение, которое необходимо добавить"/>
          <p:cNvSpPr>
            <a:spLocks noGrp="1"/>
          </p:cNvSpPr>
          <p:nvPr>
            <p:ph type="pic" idx="1"/>
          </p:nvPr>
        </p:nvSpPr>
        <p:spPr>
          <a:xfrm>
            <a:off x="5678904" y="987425"/>
            <a:ext cx="5678424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8" name="Текст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0130E92-8550-4A93-A5ED-7A5CF78928CB}" type="datetime1">
              <a:rPr lang="ru-RU" noProof="0" smtClean="0"/>
              <a:pPr rtl="0"/>
              <a:t>24.04.2020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341388885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E50B887-75E0-4C5B-AF37-E33049182621}" type="datetime1">
              <a:rPr lang="ru-RU" noProof="0" smtClean="0"/>
              <a:pPr rtl="0"/>
              <a:t>24.04.2020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219879397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41658" y="1709738"/>
            <a:ext cx="10105791" cy="2862262"/>
          </a:xfrm>
        </p:spPr>
        <p:txBody>
          <a:bodyPr rtlCol="0" anchor="b"/>
          <a:lstStyle>
            <a:lvl1pPr>
              <a:defRPr sz="6000"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41658" y="4589463"/>
            <a:ext cx="10105791" cy="1500187"/>
          </a:xfrm>
        </p:spPr>
        <p:txBody>
          <a:bodyPr rtlCol="0"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3379668-2161-488D-96B8-6A859D0F15B4}" type="datetime1">
              <a:rPr lang="ru-RU" noProof="0" smtClean="0"/>
              <a:pPr rtl="0"/>
              <a:t>24.04.2020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406768679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569700" y="1825625"/>
            <a:ext cx="4754880" cy="4351338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605325" y="1825625"/>
            <a:ext cx="4754880" cy="4351338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E939C50-7762-4792-95E1-E7874CF6E4AE}" type="datetime1">
              <a:rPr lang="ru-RU" noProof="0" smtClean="0"/>
              <a:pPr rtl="0"/>
              <a:t>24.04.2020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1063680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24100" y="274638"/>
            <a:ext cx="9023350" cy="1143000"/>
          </a:xfrm>
        </p:spPr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62100" y="1489075"/>
            <a:ext cx="4754880" cy="641350"/>
          </a:xfrm>
          <a:noFill/>
          <a:ln>
            <a:noFill/>
          </a:ln>
        </p:spPr>
        <p:txBody>
          <a:bodyPr rtlCol="0" anchor="b"/>
          <a:lstStyle>
            <a:lvl1pPr marL="0" indent="0">
              <a:buNone/>
              <a:defRPr sz="2400" b="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562100" y="2193925"/>
            <a:ext cx="4754880" cy="3978275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598920" y="1489075"/>
            <a:ext cx="4754880" cy="641350"/>
          </a:xfrm>
          <a:noFill/>
          <a:ln>
            <a:noFill/>
          </a:ln>
        </p:spPr>
        <p:txBody>
          <a:bodyPr rtlCol="0" anchor="b"/>
          <a:lstStyle>
            <a:lvl1pPr marL="0" indent="0">
              <a:buNone/>
              <a:defRPr sz="2400" b="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598920" y="2193925"/>
            <a:ext cx="4754880" cy="3978275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F901220-6B3C-4719-8281-16AA8BA3EF64}" type="datetime1">
              <a:rPr lang="ru-RU" noProof="0" smtClean="0"/>
              <a:pPr rtl="0"/>
              <a:t>24.04.2020</a:t>
            </a:fld>
            <a:endParaRPr lang="ru-RU" noProof="0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323166152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2D7245F-B3C7-4358-926A-1EE496656B67}" type="datetime1">
              <a:rPr lang="ru-RU" noProof="0" smtClean="0"/>
              <a:pPr rtl="0"/>
              <a:t>24.04.2020</a:t>
            </a:fld>
            <a:endParaRPr lang="ru-RU" noProof="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51058622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2D0A9D0-FD05-4374-8990-9A13D81CB546}" type="datetime1">
              <a:rPr lang="ru-RU" noProof="0" smtClean="0"/>
              <a:pPr rtl="0"/>
              <a:t>24.04.2020</a:t>
            </a:fld>
            <a:endParaRPr lang="ru-RU" noProof="0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321514140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78905" y="987425"/>
            <a:ext cx="5676483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A970C57-C6EC-43E3-AE3A-40D83CDB2BD6}" type="datetime1">
              <a:rPr lang="ru-RU" noProof="0" smtClean="0"/>
              <a:pPr rtl="0"/>
              <a:t>24.04.2020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219871205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Рисунок 2" descr="Пустой заполнитель, вместо которого можно добавить изображение. Щелкните заполнитель и выберите изображение, которое необходимо добавить"/>
          <p:cNvSpPr>
            <a:spLocks noGrp="1"/>
          </p:cNvSpPr>
          <p:nvPr>
            <p:ph type="pic" idx="1"/>
          </p:nvPr>
        </p:nvSpPr>
        <p:spPr>
          <a:xfrm>
            <a:off x="5678904" y="987425"/>
            <a:ext cx="5678424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8" name="Текст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7724B01-8CDF-43F1-A896-03E2F79CCBAE}" type="datetime1">
              <a:rPr lang="ru-RU" noProof="0" smtClean="0"/>
              <a:pPr rtl="0"/>
              <a:t>24.04.2020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161935964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24100" y="365125"/>
            <a:ext cx="9029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ru-RU" noProof="0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62100" y="1825625"/>
            <a:ext cx="9791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562100" y="6356350"/>
            <a:ext cx="2552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C3194B10-7A25-4893-8C5C-B707DE59842E}" type="datetime1">
              <a:rPr lang="ru-RU" noProof="0" smtClean="0"/>
              <a:pPr rtl="0"/>
              <a:t>24.04.2020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71B7BAC7-FE87-40F6-AA24-4F4685D1B022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3219367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81" r:id="rId12"/>
  </p:sldLayoutIdLst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>
        <p15:guide id="0" orient="horz" pos="2160" userDrawn="1">
          <p15:clr>
            <a:srgbClr val="F26B43"/>
          </p15:clr>
        </p15:guide>
        <p15:guide id="1" pos="3840" userDrawn="1">
          <p15:clr>
            <a:srgbClr val="F26B43"/>
          </p15:clr>
        </p15:guide>
        <p15:guide id="2" pos="1464" userDrawn="1">
          <p15:clr>
            <a:srgbClr val="F26B43"/>
          </p15:clr>
        </p15:guide>
        <p15:guide id="3" pos="7152" userDrawn="1">
          <p15:clr>
            <a:srgbClr val="F26B43"/>
          </p15:clr>
        </p15:guide>
        <p15:guide id="4" pos="984" userDrawn="1">
          <p15:clr>
            <a:srgbClr val="F26B43"/>
          </p15:clr>
        </p15:guide>
        <p15:guide id="5" orient="horz" pos="38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butakovagal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easel.ly/" TargetMode="External"/><Relationship Id="rId3" Type="http://schemas.openxmlformats.org/officeDocument/2006/relationships/hyperlink" Target="https://learningapps.org/" TargetMode="External"/><Relationship Id="rId7" Type="http://schemas.openxmlformats.org/officeDocument/2006/relationships/hyperlink" Target="https://www.emaze.com/ru/" TargetMode="External"/><Relationship Id="rId2" Type="http://schemas.openxmlformats.org/officeDocument/2006/relationships/hyperlink" Target="https://resh.edu.ru/distance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calameo.com/" TargetMode="External"/><Relationship Id="rId5" Type="http://schemas.openxmlformats.org/officeDocument/2006/relationships/hyperlink" Target="https://onlinetestpad.com/ru" TargetMode="External"/><Relationship Id="rId4" Type="http://schemas.openxmlformats.org/officeDocument/2006/relationships/hyperlink" Target="https://gmail.com/" TargetMode="External"/><Relationship Id="rId9" Type="http://schemas.openxmlformats.org/officeDocument/2006/relationships/hyperlink" Target="https://www.mindomo.com/ru/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butakovagal@gmail.com" TargetMode="External"/><Relationship Id="rId2" Type="http://schemas.openxmlformats.org/officeDocument/2006/relationships/hyperlink" Target="mailto:irro@irro.ru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butakovagal@gmail.co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kademkniga.ru/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mailto:vopros@prosv.ru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mailto:efu@russlo.r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933834"/>
          </a:xfrm>
        </p:spPr>
        <p:txBody>
          <a:bodyPr rtlCol="0">
            <a:noAutofit/>
          </a:bodyPr>
          <a:lstStyle/>
          <a:p>
            <a:pPr rtl="0"/>
            <a:r>
              <a:rPr lang="ru-RU" sz="4400" dirty="0"/>
              <a:t>Организация обучения с использованием дистанционных образовательных технологий в образовательной организации</a:t>
            </a:r>
          </a:p>
        </p:txBody>
      </p:sp>
      <p:sp>
        <p:nvSpPr>
          <p:cNvPr id="5" name="Подзаголовок 4">
            <a:extLst>
              <a:ext uri="{FF2B5EF4-FFF2-40B4-BE49-F238E27FC236}">
                <a16:creationId xmlns="" xmlns:a16="http://schemas.microsoft.com/office/drawing/2014/main" id="{11551AC3-ED48-45BE-A24B-6D5FE78D81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91377" y="4352809"/>
            <a:ext cx="9144000" cy="1655762"/>
          </a:xfrm>
        </p:spPr>
        <p:txBody>
          <a:bodyPr/>
          <a:lstStyle/>
          <a:p>
            <a:r>
              <a:rPr lang="ru-RU" dirty="0"/>
              <a:t>Заведующий Центром ДОТ ГАОУ ДПО СО «ИРО»</a:t>
            </a:r>
          </a:p>
          <a:p>
            <a:r>
              <a:rPr lang="ru-RU" dirty="0"/>
              <a:t>Бутакова Галина Алексеевна</a:t>
            </a:r>
          </a:p>
          <a:p>
            <a:r>
              <a:rPr lang="en-US" dirty="0">
                <a:hlinkClick r:id="rId3"/>
              </a:rPr>
              <a:t>butakovagal@gmail.com</a:t>
            </a:r>
            <a:r>
              <a:rPr lang="en-US" dirty="0"/>
              <a:t> </a:t>
            </a:r>
            <a:endParaRPr lang="ru-RU" dirty="0"/>
          </a:p>
        </p:txBody>
      </p:sp>
      <p:pic>
        <p:nvPicPr>
          <p:cNvPr id="7" name="Рисунок 6" descr="Изображение выглядит как рисунок&#10;&#10;Автоматически созданное описание">
            <a:extLst>
              <a:ext uri="{FF2B5EF4-FFF2-40B4-BE49-F238E27FC236}">
                <a16:creationId xmlns="" xmlns:a16="http://schemas.microsoft.com/office/drawing/2014/main" id="{5A057462-C8C2-4467-88C5-0877D45282B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94746" y="246476"/>
            <a:ext cx="1180370" cy="121227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92307800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7464E6F-D3DE-4AEA-B003-946B154E4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132" y="163629"/>
            <a:ext cx="10227644" cy="776287"/>
          </a:xfrm>
        </p:spPr>
        <p:txBody>
          <a:bodyPr>
            <a:normAutofit/>
          </a:bodyPr>
          <a:lstStyle/>
          <a:p>
            <a:r>
              <a:rPr lang="ru-RU" sz="3600" dirty="0"/>
              <a:t>Ресурсы для использования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ECB463B1-EE6F-44AA-B5C1-500E791060F4}"/>
              </a:ext>
            </a:extLst>
          </p:cNvPr>
          <p:cNvSpPr/>
          <p:nvPr/>
        </p:nvSpPr>
        <p:spPr>
          <a:xfrm>
            <a:off x="2745318" y="5863374"/>
            <a:ext cx="626652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/>
              <a:t>https://biblioschool.ru/</a:t>
            </a:r>
            <a:endParaRPr lang="ru-RU" sz="4800" b="1" dirty="0"/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7D51897A-08D9-4CD1-AF5A-92B4550109B7}"/>
              </a:ext>
            </a:extLst>
          </p:cNvPr>
          <p:cNvSpPr txBox="1"/>
          <p:nvPr/>
        </p:nvSpPr>
        <p:spPr>
          <a:xfrm>
            <a:off x="1354478" y="2659139"/>
            <a:ext cx="10398213" cy="181588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2800" dirty="0"/>
              <a:t>Школьные учебники, школьная литература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Медиаресурсы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Электронные версии журналов «Семейное чтение», «</a:t>
            </a:r>
            <a:r>
              <a:rPr lang="ru-RU" sz="2800" dirty="0" err="1"/>
              <a:t>Читайка</a:t>
            </a:r>
            <a:r>
              <a:rPr lang="ru-RU" sz="2800" dirty="0"/>
              <a:t>»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Срок действия предложения – до 01.06.2020 года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C38AA762-051D-481D-9F54-72E8B9196965}"/>
              </a:ext>
            </a:extLst>
          </p:cNvPr>
          <p:cNvSpPr txBox="1"/>
          <p:nvPr/>
        </p:nvSpPr>
        <p:spPr>
          <a:xfrm>
            <a:off x="998343" y="5215026"/>
            <a:ext cx="10398213" cy="52322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ru-RU" sz="2800" dirty="0">
                <a:solidFill>
                  <a:srgbClr val="C00000"/>
                </a:solidFill>
              </a:rPr>
              <a:t>Заявка подается на сайте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4AC2E9DD-1D9D-461D-9E61-5FD19B0258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8830" y="368416"/>
            <a:ext cx="4381500" cy="11430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12764021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7464E6F-D3DE-4AEA-B003-946B154E4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132" y="163629"/>
            <a:ext cx="10227644" cy="776287"/>
          </a:xfrm>
        </p:spPr>
        <p:txBody>
          <a:bodyPr>
            <a:normAutofit/>
          </a:bodyPr>
          <a:lstStyle/>
          <a:p>
            <a:r>
              <a:rPr lang="ru-RU" sz="3600" dirty="0"/>
              <a:t>Ресурсы для использования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ECB463B1-EE6F-44AA-B5C1-500E791060F4}"/>
              </a:ext>
            </a:extLst>
          </p:cNvPr>
          <p:cNvSpPr/>
          <p:nvPr/>
        </p:nvSpPr>
        <p:spPr>
          <a:xfrm>
            <a:off x="1823282" y="5778745"/>
            <a:ext cx="946060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/>
              <a:t>https://rosuchebnik.ru/digital-help/</a:t>
            </a:r>
            <a:endParaRPr lang="ru-RU" sz="4800" b="1" dirty="0"/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7D51897A-08D9-4CD1-AF5A-92B4550109B7}"/>
              </a:ext>
            </a:extLst>
          </p:cNvPr>
          <p:cNvSpPr txBox="1"/>
          <p:nvPr/>
        </p:nvSpPr>
        <p:spPr>
          <a:xfrm>
            <a:off x="1354478" y="2443695"/>
            <a:ext cx="10398213" cy="2246769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2800" dirty="0"/>
              <a:t>бесплатный доступ к электронным формам учебников издательств «ДРОФА» и «</a:t>
            </a:r>
            <a:r>
              <a:rPr lang="ru-RU" sz="2800" dirty="0" err="1"/>
              <a:t>Вентана</a:t>
            </a:r>
            <a:r>
              <a:rPr lang="ru-RU" sz="2800" dirty="0"/>
              <a:t>-Граф»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сервисы, материалы и мероприятия для учителей и учеников (подготовка к ВПР, тренажеры, атлас, контрольные работы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Срок действия предложения – не указан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C38AA762-051D-481D-9F54-72E8B9196965}"/>
              </a:ext>
            </a:extLst>
          </p:cNvPr>
          <p:cNvSpPr txBox="1"/>
          <p:nvPr/>
        </p:nvSpPr>
        <p:spPr>
          <a:xfrm>
            <a:off x="998343" y="4999583"/>
            <a:ext cx="10398213" cy="954107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ru-RU" sz="2800" dirty="0">
                <a:solidFill>
                  <a:srgbClr val="C00000"/>
                </a:solidFill>
              </a:rPr>
              <a:t>Регистрация на сайте по </a:t>
            </a:r>
            <a:r>
              <a:rPr lang="ru-RU" sz="2800" dirty="0" err="1">
                <a:solidFill>
                  <a:srgbClr val="C00000"/>
                </a:solidFill>
              </a:rPr>
              <a:t>промокоду</a:t>
            </a:r>
            <a:r>
              <a:rPr lang="ru-RU" sz="2800" dirty="0">
                <a:solidFill>
                  <a:srgbClr val="C00000"/>
                </a:solidFill>
              </a:rPr>
              <a:t> «</a:t>
            </a:r>
            <a:r>
              <a:rPr lang="ru-RU" sz="2800" dirty="0" err="1">
                <a:solidFill>
                  <a:srgbClr val="C00000"/>
                </a:solidFill>
              </a:rPr>
              <a:t>УчимсяДома</a:t>
            </a:r>
            <a:r>
              <a:rPr lang="ru-RU" sz="2800" dirty="0">
                <a:solidFill>
                  <a:srgbClr val="C00000"/>
                </a:solidFill>
              </a:rPr>
              <a:t>»</a:t>
            </a:r>
          </a:p>
          <a:p>
            <a:r>
              <a:rPr lang="ru-RU" sz="2800" dirty="0">
                <a:solidFill>
                  <a:srgbClr val="C00000"/>
                </a:solidFill>
              </a:rPr>
              <a:t>25.03 – вебинар по работе на платформе (заявка на сайте)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03ADF01E-FBE4-4AD1-9994-850AAC0B47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4516" y="411278"/>
            <a:ext cx="4448175" cy="105727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19179021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7464E6F-D3DE-4AEA-B003-946B154E4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132" y="163629"/>
            <a:ext cx="10227644" cy="776287"/>
          </a:xfrm>
        </p:spPr>
        <p:txBody>
          <a:bodyPr>
            <a:normAutofit/>
          </a:bodyPr>
          <a:lstStyle/>
          <a:p>
            <a:r>
              <a:rPr lang="ru-RU" sz="3600" dirty="0"/>
              <a:t>Ресурсы для использования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ECB463B1-EE6F-44AA-B5C1-500E791060F4}"/>
              </a:ext>
            </a:extLst>
          </p:cNvPr>
          <p:cNvSpPr/>
          <p:nvPr/>
        </p:nvSpPr>
        <p:spPr>
          <a:xfrm>
            <a:off x="6096000" y="5953690"/>
            <a:ext cx="586570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/>
              <a:t>https://elearn.irro.ru/</a:t>
            </a:r>
            <a:endParaRPr lang="ru-RU" sz="4800" b="1" dirty="0"/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7D51897A-08D9-4CD1-AF5A-92B4550109B7}"/>
              </a:ext>
            </a:extLst>
          </p:cNvPr>
          <p:cNvSpPr txBox="1"/>
          <p:nvPr/>
        </p:nvSpPr>
        <p:spPr>
          <a:xfrm>
            <a:off x="1354478" y="2012810"/>
            <a:ext cx="10398213" cy="3108543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2800" dirty="0"/>
              <a:t>Каталог курсов по основным общеобразовательным предметам (материалы для изучения, тренажеры, тесты)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Возможность корректировать «шаблонные» курсы под свои образовательные цели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Возможность размещать свои материалы для изучения</a:t>
            </a:r>
          </a:p>
          <a:p>
            <a:pPr marL="285750" indent="-285750">
              <a:buFontTx/>
              <a:buChar char="-"/>
            </a:pPr>
            <a:r>
              <a:rPr lang="ru-RU" sz="2800" dirty="0" err="1"/>
              <a:t>Вебинарная</a:t>
            </a:r>
            <a:r>
              <a:rPr lang="ru-RU" sz="2800" dirty="0"/>
              <a:t> комната</a:t>
            </a:r>
          </a:p>
          <a:p>
            <a:pPr marL="285750" indent="-285750">
              <a:buFontTx/>
              <a:buChar char="-"/>
            </a:pPr>
            <a:endParaRPr lang="ru-RU" sz="2800" dirty="0"/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C38AA762-051D-481D-9F54-72E8B9196965}"/>
              </a:ext>
            </a:extLst>
          </p:cNvPr>
          <p:cNvSpPr txBox="1"/>
          <p:nvPr/>
        </p:nvSpPr>
        <p:spPr>
          <a:xfrm>
            <a:off x="116847" y="4755379"/>
            <a:ext cx="10398213" cy="193899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ru-RU" sz="2400" dirty="0">
                <a:solidFill>
                  <a:srgbClr val="C00000"/>
                </a:solidFill>
              </a:rPr>
              <a:t>Заявка подается на сайте, там же размещена инструкция по работе с материалами. Вебинары по работе в системе:</a:t>
            </a:r>
          </a:p>
          <a:p>
            <a:r>
              <a:rPr lang="ru-RU" sz="2400" dirty="0">
                <a:solidFill>
                  <a:srgbClr val="C00000"/>
                </a:solidFill>
              </a:rPr>
              <a:t>24 марта 2020 г. | 11.00 (09.00 </a:t>
            </a:r>
            <a:r>
              <a:rPr lang="ru-RU" sz="2400" dirty="0" err="1">
                <a:solidFill>
                  <a:srgbClr val="C00000"/>
                </a:solidFill>
              </a:rPr>
              <a:t>мск</a:t>
            </a:r>
            <a:r>
              <a:rPr lang="ru-RU" sz="2400" dirty="0">
                <a:solidFill>
                  <a:srgbClr val="C00000"/>
                </a:solidFill>
              </a:rPr>
              <a:t>)</a:t>
            </a:r>
          </a:p>
          <a:p>
            <a:r>
              <a:rPr lang="ru-RU" sz="2400" dirty="0">
                <a:solidFill>
                  <a:srgbClr val="C00000"/>
                </a:solidFill>
              </a:rPr>
              <a:t>26 марта 2020 г. | 10.00 (08.00 </a:t>
            </a:r>
            <a:r>
              <a:rPr lang="ru-RU" sz="2400" dirty="0" err="1">
                <a:solidFill>
                  <a:srgbClr val="C00000"/>
                </a:solidFill>
              </a:rPr>
              <a:t>мск</a:t>
            </a:r>
            <a:r>
              <a:rPr lang="ru-RU" sz="2400" dirty="0">
                <a:solidFill>
                  <a:srgbClr val="C00000"/>
                </a:solidFill>
              </a:rPr>
              <a:t>)</a:t>
            </a:r>
          </a:p>
          <a:p>
            <a:r>
              <a:rPr lang="ru-RU" sz="2400" dirty="0">
                <a:solidFill>
                  <a:srgbClr val="C00000"/>
                </a:solidFill>
              </a:rPr>
              <a:t>27 марта 2020 г. | 10.00 (08.00 </a:t>
            </a:r>
            <a:r>
              <a:rPr lang="ru-RU" sz="2400" dirty="0" err="1">
                <a:solidFill>
                  <a:srgbClr val="C00000"/>
                </a:solidFill>
              </a:rPr>
              <a:t>мск</a:t>
            </a:r>
            <a:r>
              <a:rPr lang="ru-RU" sz="2400" dirty="0">
                <a:solidFill>
                  <a:srgbClr val="C00000"/>
                </a:solidFill>
              </a:rPr>
              <a:t>)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C8FFF060-DEDB-4C3C-BACA-E58B458DE6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1279" y="304235"/>
            <a:ext cx="5286375" cy="120015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87466475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7464E6F-D3DE-4AEA-B003-946B154E4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132" y="163629"/>
            <a:ext cx="10227644" cy="776287"/>
          </a:xfrm>
        </p:spPr>
        <p:txBody>
          <a:bodyPr>
            <a:normAutofit/>
          </a:bodyPr>
          <a:lstStyle/>
          <a:p>
            <a:r>
              <a:rPr lang="ru-RU" sz="3600" dirty="0"/>
              <a:t>Ресурсы для использования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7D51897A-08D9-4CD1-AF5A-92B4550109B7}"/>
              </a:ext>
            </a:extLst>
          </p:cNvPr>
          <p:cNvSpPr txBox="1"/>
          <p:nvPr/>
        </p:nvSpPr>
        <p:spPr>
          <a:xfrm>
            <a:off x="297950" y="733246"/>
            <a:ext cx="11202639" cy="6124754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2800" dirty="0">
                <a:hlinkClick r:id="rId2"/>
              </a:rPr>
              <a:t>https://resh.edu.ru/distance/</a:t>
            </a:r>
            <a:r>
              <a:rPr lang="ru-RU" sz="2800" dirty="0"/>
              <a:t>   - ссылки на другие платформы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Сервис для разработки интерактивных упражнений - </a:t>
            </a:r>
            <a:r>
              <a:rPr lang="en-US" sz="2800" dirty="0">
                <a:hlinkClick r:id="rId3"/>
              </a:rPr>
              <a:t>https://learningapps.org/</a:t>
            </a:r>
            <a:endParaRPr lang="en-US" sz="2800" dirty="0"/>
          </a:p>
          <a:p>
            <a:pPr marL="285750" indent="-285750">
              <a:buFontTx/>
              <a:buChar char="-"/>
            </a:pPr>
            <a:r>
              <a:rPr lang="ru-RU" sz="2800" dirty="0"/>
              <a:t>Работа с совместными документами – </a:t>
            </a:r>
            <a:r>
              <a:rPr lang="en-US" sz="2800" dirty="0">
                <a:hlinkClick r:id="rId4"/>
              </a:rPr>
              <a:t>https://gmail.com</a:t>
            </a:r>
            <a:r>
              <a:rPr lang="ru-RU" sz="2800" dirty="0"/>
              <a:t> 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Разработка и создание тестов - </a:t>
            </a:r>
            <a:r>
              <a:rPr lang="en-US" sz="2800" dirty="0">
                <a:hlinkClick r:id="rId5"/>
              </a:rPr>
              <a:t>https://onlinetestpad.com/ru</a:t>
            </a:r>
            <a:endParaRPr lang="ru-RU" sz="2800" dirty="0"/>
          </a:p>
          <a:p>
            <a:pPr marL="285750" indent="-285750">
              <a:buFontTx/>
              <a:buChar char="-"/>
            </a:pPr>
            <a:r>
              <a:rPr lang="ru-RU" sz="2800" dirty="0" err="1"/>
              <a:t>Calameo</a:t>
            </a:r>
            <a:r>
              <a:rPr lang="ru-RU" sz="2800" dirty="0"/>
              <a:t> - сервис для создания и совместного редактирования интерактивных публикаций в виде журнала, брошюры или презентации - </a:t>
            </a:r>
            <a:r>
              <a:rPr lang="en-US" sz="2800" dirty="0">
                <a:hlinkClick r:id="rId6"/>
              </a:rPr>
              <a:t>https://ru.calameo.com/</a:t>
            </a:r>
            <a:endParaRPr lang="ru-RU" sz="2800" dirty="0"/>
          </a:p>
          <a:p>
            <a:pPr marL="285750" indent="-285750">
              <a:buFontTx/>
              <a:buChar char="-"/>
            </a:pPr>
            <a:r>
              <a:rPr lang="ru-RU" sz="2800" dirty="0"/>
              <a:t>EMAZE - сервис для создания презентаций (и не только) с трехмерной анимацией - </a:t>
            </a:r>
            <a:r>
              <a:rPr lang="en-US" sz="2800" dirty="0">
                <a:hlinkClick r:id="rId7"/>
              </a:rPr>
              <a:t>https://www.emaze.com/ru/</a:t>
            </a:r>
            <a:endParaRPr lang="ru-RU" sz="2800" dirty="0"/>
          </a:p>
          <a:p>
            <a:pPr marL="285750" indent="-285750">
              <a:buFontTx/>
              <a:buChar char="-"/>
            </a:pPr>
            <a:r>
              <a:rPr lang="ru-RU" sz="2800" dirty="0"/>
              <a:t>Easel.ly - сервис для быстрого создания инфографики с помощью шаблонов (</a:t>
            </a:r>
            <a:r>
              <a:rPr lang="en-US" sz="2800" dirty="0">
                <a:hlinkClick r:id="rId8"/>
              </a:rPr>
              <a:t>https://www.easel.ly/</a:t>
            </a:r>
            <a:r>
              <a:rPr lang="ru-RU" sz="2800" dirty="0"/>
              <a:t>) – английский интерфейс</a:t>
            </a:r>
          </a:p>
          <a:p>
            <a:pPr marL="285750" indent="-285750">
              <a:buFontTx/>
              <a:buChar char="-"/>
            </a:pPr>
            <a:r>
              <a:rPr lang="ru-RU" sz="2800" dirty="0" err="1"/>
              <a:t>Mindomo</a:t>
            </a:r>
            <a:r>
              <a:rPr lang="ru-RU" sz="2800" dirty="0"/>
              <a:t> - сервис для работы с интеллект-картами - </a:t>
            </a:r>
            <a:r>
              <a:rPr lang="en-US" sz="2800" dirty="0">
                <a:hlinkClick r:id="rId9"/>
              </a:rPr>
              <a:t>https://www.mindomo.com/ru/</a:t>
            </a:r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377278930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7464E6F-D3DE-4AEA-B003-946B154E4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132" y="163629"/>
            <a:ext cx="10227644" cy="776287"/>
          </a:xfrm>
        </p:spPr>
        <p:txBody>
          <a:bodyPr>
            <a:normAutofit/>
          </a:bodyPr>
          <a:lstStyle/>
          <a:p>
            <a:r>
              <a:rPr lang="ru-RU" sz="3600" dirty="0"/>
              <a:t>Контакты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ECB463B1-EE6F-44AA-B5C1-500E791060F4}"/>
              </a:ext>
            </a:extLst>
          </p:cNvPr>
          <p:cNvSpPr/>
          <p:nvPr/>
        </p:nvSpPr>
        <p:spPr>
          <a:xfrm>
            <a:off x="6096000" y="5953690"/>
            <a:ext cx="586570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/>
              <a:t>https://elearn.irro.ru/</a:t>
            </a:r>
            <a:endParaRPr lang="ru-RU" sz="4800" b="1" dirty="0"/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7D51897A-08D9-4CD1-AF5A-92B4550109B7}"/>
              </a:ext>
            </a:extLst>
          </p:cNvPr>
          <p:cNvSpPr txBox="1"/>
          <p:nvPr/>
        </p:nvSpPr>
        <p:spPr>
          <a:xfrm>
            <a:off x="664143" y="2249734"/>
            <a:ext cx="11453511" cy="2308324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ru-RU" sz="3600" dirty="0"/>
              <a:t>Электронный адрес </a:t>
            </a:r>
            <a:r>
              <a:rPr lang="en-US" sz="3600" dirty="0">
                <a:hlinkClick r:id="rId2"/>
              </a:rPr>
              <a:t>irro@irro.ru</a:t>
            </a:r>
            <a:r>
              <a:rPr lang="ru-RU" sz="3600" dirty="0"/>
              <a:t>, </a:t>
            </a:r>
            <a:r>
              <a:rPr lang="en-US" sz="3600" dirty="0">
                <a:hlinkClick r:id="rId3"/>
              </a:rPr>
              <a:t>butakovagal@gmail.com</a:t>
            </a:r>
            <a:endParaRPr lang="ru-RU" sz="3600" dirty="0"/>
          </a:p>
          <a:p>
            <a:endParaRPr lang="en-US" sz="3600" dirty="0"/>
          </a:p>
          <a:p>
            <a:r>
              <a:rPr lang="ru-RU" sz="3600" dirty="0"/>
              <a:t>Телефоны (рабочий) +7902-87-89-857, (343) 369-29-86 (доб.133)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C8FFF060-DEDB-4C3C-BACA-E58B458DE6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31279" y="304235"/>
            <a:ext cx="5286375" cy="120015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2218048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933834"/>
          </a:xfrm>
        </p:spPr>
        <p:txBody>
          <a:bodyPr rtlCol="0">
            <a:noAutofit/>
          </a:bodyPr>
          <a:lstStyle/>
          <a:p>
            <a:pPr rtl="0"/>
            <a:r>
              <a:rPr lang="ru-RU" sz="4400" dirty="0"/>
              <a:t>Организация обучения с использованием дистанционных образовательных технологий в образовательной организации</a:t>
            </a:r>
          </a:p>
        </p:txBody>
      </p:sp>
      <p:sp>
        <p:nvSpPr>
          <p:cNvPr id="5" name="Подзаголовок 4">
            <a:extLst>
              <a:ext uri="{FF2B5EF4-FFF2-40B4-BE49-F238E27FC236}">
                <a16:creationId xmlns="" xmlns:a16="http://schemas.microsoft.com/office/drawing/2014/main" id="{11551AC3-ED48-45BE-A24B-6D5FE78D81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91377" y="4352809"/>
            <a:ext cx="9144000" cy="1655762"/>
          </a:xfrm>
        </p:spPr>
        <p:txBody>
          <a:bodyPr/>
          <a:lstStyle/>
          <a:p>
            <a:r>
              <a:rPr lang="ru-RU" dirty="0"/>
              <a:t>Заведующий Центром ДОТ ГАОУ ДПО СО «ИРО»</a:t>
            </a:r>
          </a:p>
          <a:p>
            <a:r>
              <a:rPr lang="ru-RU" dirty="0"/>
              <a:t>Бутакова Галина Алексеевна</a:t>
            </a:r>
          </a:p>
          <a:p>
            <a:r>
              <a:rPr lang="en-US" dirty="0">
                <a:hlinkClick r:id="rId3"/>
              </a:rPr>
              <a:t>butakovagal@gmail.com</a:t>
            </a:r>
            <a:r>
              <a:rPr lang="en-US" dirty="0"/>
              <a:t> </a:t>
            </a:r>
            <a:endParaRPr lang="ru-RU" dirty="0"/>
          </a:p>
        </p:txBody>
      </p:sp>
      <p:pic>
        <p:nvPicPr>
          <p:cNvPr id="7" name="Рисунок 6" descr="Изображение выглядит как рисунок&#10;&#10;Автоматически созданное описание">
            <a:extLst>
              <a:ext uri="{FF2B5EF4-FFF2-40B4-BE49-F238E27FC236}">
                <a16:creationId xmlns="" xmlns:a16="http://schemas.microsoft.com/office/drawing/2014/main" id="{5A057462-C8C2-4467-88C5-0877D45282B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94746" y="246476"/>
            <a:ext cx="1180370" cy="121227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09924607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: скругленные углы 13">
            <a:extLst>
              <a:ext uri="{FF2B5EF4-FFF2-40B4-BE49-F238E27FC236}">
                <a16:creationId xmlns="" xmlns:a16="http://schemas.microsoft.com/office/drawing/2014/main" id="{65EDA21A-5F1D-4308-B144-869B26F39141}"/>
              </a:ext>
            </a:extLst>
          </p:cNvPr>
          <p:cNvSpPr/>
          <p:nvPr/>
        </p:nvSpPr>
        <p:spPr>
          <a:xfrm>
            <a:off x="606391" y="2916456"/>
            <a:ext cx="11219848" cy="2079056"/>
          </a:xfrm>
          <a:prstGeom prst="round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dirty="0"/>
          </a:p>
          <a:p>
            <a:pPr algn="ctr"/>
            <a:endParaRPr lang="ru-RU" sz="3200" dirty="0"/>
          </a:p>
          <a:p>
            <a:pPr algn="ctr"/>
            <a:endParaRPr lang="ru-RU" sz="3200" dirty="0"/>
          </a:p>
          <a:p>
            <a:pPr algn="ctr"/>
            <a:r>
              <a:rPr lang="ru-RU" sz="3200" dirty="0"/>
              <a:t>ТЕМА УЧЕБНОГО ЗАНЯТИЯ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7464E6F-D3DE-4AEA-B003-946B154E4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6156" y="365125"/>
            <a:ext cx="9538636" cy="1212273"/>
          </a:xfrm>
        </p:spPr>
        <p:txBody>
          <a:bodyPr>
            <a:normAutofit fontScale="90000"/>
          </a:bodyPr>
          <a:lstStyle/>
          <a:p>
            <a:r>
              <a:rPr lang="ru-RU" dirty="0"/>
              <a:t>Технология организации учебных занятий при дистанционном обучении</a:t>
            </a: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="" xmlns:a16="http://schemas.microsoft.com/office/drawing/2014/main" id="{A4E903C9-FE0D-4C34-8C68-3E3E8ACFF2AF}"/>
              </a:ext>
            </a:extLst>
          </p:cNvPr>
          <p:cNvSpPr/>
          <p:nvPr/>
        </p:nvSpPr>
        <p:spPr>
          <a:xfrm>
            <a:off x="1135779" y="3351995"/>
            <a:ext cx="1633087" cy="914400"/>
          </a:xfrm>
          <a:prstGeom prst="round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/>
              <a:t>Микротема</a:t>
            </a:r>
            <a:r>
              <a:rPr lang="ru-RU" dirty="0"/>
              <a:t> 1</a:t>
            </a: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="" xmlns:a16="http://schemas.microsoft.com/office/drawing/2014/main" id="{68BDBADF-080D-47B9-B034-93199CEA6535}"/>
              </a:ext>
            </a:extLst>
          </p:cNvPr>
          <p:cNvSpPr/>
          <p:nvPr/>
        </p:nvSpPr>
        <p:spPr>
          <a:xfrm>
            <a:off x="4568389" y="3351995"/>
            <a:ext cx="1633087" cy="914400"/>
          </a:xfrm>
          <a:prstGeom prst="round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/>
              <a:t>Микротема</a:t>
            </a:r>
            <a:r>
              <a:rPr lang="ru-RU" dirty="0"/>
              <a:t> 2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="" xmlns:a16="http://schemas.microsoft.com/office/drawing/2014/main" id="{337E77B6-6DEA-4082-956F-C95AEFA2A49A}"/>
              </a:ext>
            </a:extLst>
          </p:cNvPr>
          <p:cNvSpPr/>
          <p:nvPr/>
        </p:nvSpPr>
        <p:spPr>
          <a:xfrm>
            <a:off x="7927606" y="3351995"/>
            <a:ext cx="1633087" cy="914400"/>
          </a:xfrm>
          <a:prstGeom prst="round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/>
              <a:t>Микротема</a:t>
            </a:r>
            <a:r>
              <a:rPr lang="ru-RU" dirty="0"/>
              <a:t>…</a:t>
            </a: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="" xmlns:a16="http://schemas.microsoft.com/office/drawing/2014/main" id="{ED78DE62-638E-47F8-93F9-FFA81A9A9926}"/>
              </a:ext>
            </a:extLst>
          </p:cNvPr>
          <p:cNvSpPr/>
          <p:nvPr/>
        </p:nvSpPr>
        <p:spPr>
          <a:xfrm>
            <a:off x="2861909" y="3351995"/>
            <a:ext cx="1633087" cy="91440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контроль</a:t>
            </a:r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="" xmlns:a16="http://schemas.microsoft.com/office/drawing/2014/main" id="{E4707791-D4FA-4C0D-922A-229F23443BF1}"/>
              </a:ext>
            </a:extLst>
          </p:cNvPr>
          <p:cNvSpPr/>
          <p:nvPr/>
        </p:nvSpPr>
        <p:spPr>
          <a:xfrm>
            <a:off x="6256019" y="3351995"/>
            <a:ext cx="1633087" cy="91440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контроль</a:t>
            </a:r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="" xmlns:a16="http://schemas.microsoft.com/office/drawing/2014/main" id="{7E7388BF-9B2B-4A2A-8E10-10D9965DD0FC}"/>
              </a:ext>
            </a:extLst>
          </p:cNvPr>
          <p:cNvSpPr/>
          <p:nvPr/>
        </p:nvSpPr>
        <p:spPr>
          <a:xfrm>
            <a:off x="9626867" y="3361621"/>
            <a:ext cx="1633087" cy="91440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контроль</a:t>
            </a:r>
          </a:p>
        </p:txBody>
      </p:sp>
      <p:sp>
        <p:nvSpPr>
          <p:cNvPr id="15" name="Прямоугольник: скругленные углы 14">
            <a:extLst>
              <a:ext uri="{FF2B5EF4-FFF2-40B4-BE49-F238E27FC236}">
                <a16:creationId xmlns="" xmlns:a16="http://schemas.microsoft.com/office/drawing/2014/main" id="{919503A0-C237-4D85-9D4F-93199CE7E34E}"/>
              </a:ext>
            </a:extLst>
          </p:cNvPr>
          <p:cNvSpPr/>
          <p:nvPr/>
        </p:nvSpPr>
        <p:spPr>
          <a:xfrm>
            <a:off x="4235116" y="1857676"/>
            <a:ext cx="3859730" cy="808522"/>
          </a:xfrm>
          <a:prstGeom prst="round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Введение</a:t>
            </a:r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="" xmlns:a16="http://schemas.microsoft.com/office/drawing/2014/main" id="{DBDBB210-A916-4D8C-A191-A9D33E749A40}"/>
              </a:ext>
            </a:extLst>
          </p:cNvPr>
          <p:cNvSpPr/>
          <p:nvPr/>
        </p:nvSpPr>
        <p:spPr>
          <a:xfrm>
            <a:off x="4310113" y="5245770"/>
            <a:ext cx="3859730" cy="808522"/>
          </a:xfrm>
          <a:prstGeom prst="round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Подведение итогов</a:t>
            </a:r>
          </a:p>
        </p:txBody>
      </p:sp>
      <p:pic>
        <p:nvPicPr>
          <p:cNvPr id="18" name="Рисунок 17" descr="Изображение выглядит как рисунок&#10;&#10;Автоматически созданное описание">
            <a:extLst>
              <a:ext uri="{FF2B5EF4-FFF2-40B4-BE49-F238E27FC236}">
                <a16:creationId xmlns="" xmlns:a16="http://schemas.microsoft.com/office/drawing/2014/main" id="{9E5227FF-5468-4E47-85C1-17B63AF9EA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4746" y="246476"/>
            <a:ext cx="1180370" cy="121227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89373643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7464E6F-D3DE-4AEA-B003-946B154E4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6156" y="365125"/>
            <a:ext cx="10227644" cy="1325563"/>
          </a:xfrm>
        </p:spPr>
        <p:txBody>
          <a:bodyPr>
            <a:normAutofit/>
          </a:bodyPr>
          <a:lstStyle/>
          <a:p>
            <a:r>
              <a:rPr lang="ru-RU" dirty="0"/>
              <a:t>Формы обучения</a:t>
            </a: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C5BF3375-99C8-44C9-A829-3FC0CEC8E0AB}"/>
              </a:ext>
            </a:extLst>
          </p:cNvPr>
          <p:cNvSpPr/>
          <p:nvPr/>
        </p:nvSpPr>
        <p:spPr>
          <a:xfrm>
            <a:off x="673769" y="1886552"/>
            <a:ext cx="4969844" cy="1325563"/>
          </a:xfrm>
          <a:prstGeom prst="round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/>
              <a:t>Объяснение новых знаний, повторение, изучение материалов и т.д.</a:t>
            </a:r>
          </a:p>
        </p:txBody>
      </p:sp>
      <p:sp>
        <p:nvSpPr>
          <p:cNvPr id="17" name="Прямоугольник: скругленные углы 16">
            <a:extLst>
              <a:ext uri="{FF2B5EF4-FFF2-40B4-BE49-F238E27FC236}">
                <a16:creationId xmlns="" xmlns:a16="http://schemas.microsoft.com/office/drawing/2014/main" id="{9B519958-C83A-44AC-9826-E167A3B3C08F}"/>
              </a:ext>
            </a:extLst>
          </p:cNvPr>
          <p:cNvSpPr/>
          <p:nvPr/>
        </p:nvSpPr>
        <p:spPr>
          <a:xfrm>
            <a:off x="673769" y="3429000"/>
            <a:ext cx="4969844" cy="1325563"/>
          </a:xfrm>
          <a:prstGeom prst="round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/>
              <a:t>Тренинг, отработка</a:t>
            </a:r>
          </a:p>
        </p:txBody>
      </p:sp>
      <p:sp>
        <p:nvSpPr>
          <p:cNvPr id="18" name="Прямоугольник: скругленные углы 17">
            <a:extLst>
              <a:ext uri="{FF2B5EF4-FFF2-40B4-BE49-F238E27FC236}">
                <a16:creationId xmlns="" xmlns:a16="http://schemas.microsoft.com/office/drawing/2014/main" id="{03F8B4FC-42A4-4B7A-8E9B-82625A287027}"/>
              </a:ext>
            </a:extLst>
          </p:cNvPr>
          <p:cNvSpPr/>
          <p:nvPr/>
        </p:nvSpPr>
        <p:spPr>
          <a:xfrm>
            <a:off x="673769" y="4971448"/>
            <a:ext cx="4969844" cy="1325563"/>
          </a:xfrm>
          <a:prstGeom prst="round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/>
              <a:t>Контроль</a:t>
            </a:r>
          </a:p>
        </p:txBody>
      </p:sp>
      <p:sp>
        <p:nvSpPr>
          <p:cNvPr id="25" name="Прямоугольник: скругленные углы 24">
            <a:extLst>
              <a:ext uri="{FF2B5EF4-FFF2-40B4-BE49-F238E27FC236}">
                <a16:creationId xmlns="" xmlns:a16="http://schemas.microsoft.com/office/drawing/2014/main" id="{AE136579-F326-4A31-90FA-C85616FFB7FF}"/>
              </a:ext>
            </a:extLst>
          </p:cNvPr>
          <p:cNvSpPr/>
          <p:nvPr/>
        </p:nvSpPr>
        <p:spPr>
          <a:xfrm>
            <a:off x="6920565" y="1886552"/>
            <a:ext cx="4969844" cy="1325563"/>
          </a:xfrm>
          <a:prstGeom prst="round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/>
              <a:t>Вебинар, </a:t>
            </a:r>
            <a:r>
              <a:rPr lang="ru-RU" sz="2400" dirty="0" err="1"/>
              <a:t>видеолекция</a:t>
            </a:r>
            <a:r>
              <a:rPr lang="ru-RU" sz="2400" dirty="0"/>
              <a:t>, видеоролик, презентация, учебные материалы для изучения</a:t>
            </a:r>
          </a:p>
        </p:txBody>
      </p:sp>
      <p:sp>
        <p:nvSpPr>
          <p:cNvPr id="26" name="Прямоугольник: скругленные углы 25">
            <a:extLst>
              <a:ext uri="{FF2B5EF4-FFF2-40B4-BE49-F238E27FC236}">
                <a16:creationId xmlns="" xmlns:a16="http://schemas.microsoft.com/office/drawing/2014/main" id="{E41A60EB-A165-4042-91F6-605113BAA0B0}"/>
              </a:ext>
            </a:extLst>
          </p:cNvPr>
          <p:cNvSpPr/>
          <p:nvPr/>
        </p:nvSpPr>
        <p:spPr>
          <a:xfrm>
            <a:off x="6920565" y="3429000"/>
            <a:ext cx="4969844" cy="1325563"/>
          </a:xfrm>
          <a:prstGeom prst="round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/>
              <a:t>Задания для выполнения, упражнения, тренажеры</a:t>
            </a:r>
          </a:p>
        </p:txBody>
      </p:sp>
      <p:sp>
        <p:nvSpPr>
          <p:cNvPr id="27" name="Прямоугольник: скругленные углы 26">
            <a:extLst>
              <a:ext uri="{FF2B5EF4-FFF2-40B4-BE49-F238E27FC236}">
                <a16:creationId xmlns="" xmlns:a16="http://schemas.microsoft.com/office/drawing/2014/main" id="{06A8C47F-F88A-4106-9361-4570842D9ED2}"/>
              </a:ext>
            </a:extLst>
          </p:cNvPr>
          <p:cNvSpPr/>
          <p:nvPr/>
        </p:nvSpPr>
        <p:spPr>
          <a:xfrm>
            <a:off x="6920565" y="4971448"/>
            <a:ext cx="4969844" cy="1325563"/>
          </a:xfrm>
          <a:prstGeom prst="round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/>
              <a:t>Тест, опрос, анкетирование, контрольные задания</a:t>
            </a:r>
          </a:p>
        </p:txBody>
      </p:sp>
      <p:sp>
        <p:nvSpPr>
          <p:cNvPr id="7" name="Стрелка: вправо с вырезом 6">
            <a:extLst>
              <a:ext uri="{FF2B5EF4-FFF2-40B4-BE49-F238E27FC236}">
                <a16:creationId xmlns="" xmlns:a16="http://schemas.microsoft.com/office/drawing/2014/main" id="{A0E07F08-A9F4-4FE5-8B06-76CE1F214DD8}"/>
              </a:ext>
            </a:extLst>
          </p:cNvPr>
          <p:cNvSpPr/>
          <p:nvPr/>
        </p:nvSpPr>
        <p:spPr>
          <a:xfrm>
            <a:off x="5813659" y="3212115"/>
            <a:ext cx="837398" cy="1780674"/>
          </a:xfrm>
          <a:prstGeom prst="notchedRightArrow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9" name="Рисунок 8" descr="Изображение выглядит как рисунок&#10;&#10;Автоматически созданное описание">
            <a:extLst>
              <a:ext uri="{FF2B5EF4-FFF2-40B4-BE49-F238E27FC236}">
                <a16:creationId xmlns="" xmlns:a16="http://schemas.microsoft.com/office/drawing/2014/main" id="{D33A783A-1A6B-4E1D-8D73-F3BD838452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4746" y="246476"/>
            <a:ext cx="1180370" cy="121227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69173937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7464E6F-D3DE-4AEA-B003-946B154E4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132" y="163629"/>
            <a:ext cx="10227644" cy="776287"/>
          </a:xfrm>
        </p:spPr>
        <p:txBody>
          <a:bodyPr>
            <a:normAutofit/>
          </a:bodyPr>
          <a:lstStyle/>
          <a:p>
            <a:r>
              <a:rPr lang="ru-RU" sz="3600" dirty="0"/>
              <a:t>Ресурсы для использования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ECB463B1-EE6F-44AA-B5C1-500E791060F4}"/>
              </a:ext>
            </a:extLst>
          </p:cNvPr>
          <p:cNvSpPr/>
          <p:nvPr/>
        </p:nvSpPr>
        <p:spPr>
          <a:xfrm>
            <a:off x="3652097" y="5863374"/>
            <a:ext cx="541161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/>
              <a:t>https://resh.edu.ru/</a:t>
            </a:r>
            <a:endParaRPr lang="ru-RU" sz="4800" b="1" dirty="0"/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7D51897A-08D9-4CD1-AF5A-92B4550109B7}"/>
              </a:ext>
            </a:extLst>
          </p:cNvPr>
          <p:cNvSpPr txBox="1"/>
          <p:nvPr/>
        </p:nvSpPr>
        <p:spPr>
          <a:xfrm>
            <a:off x="1354478" y="2659137"/>
            <a:ext cx="10398213" cy="181588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2800" dirty="0"/>
              <a:t>Портал содержит большой набор ресурсов для обучения (конспекты, </a:t>
            </a:r>
            <a:r>
              <a:rPr lang="ru-RU" sz="2800" dirty="0" err="1"/>
              <a:t>видеолекции</a:t>
            </a:r>
            <a:r>
              <a:rPr lang="ru-RU" sz="2800" dirty="0"/>
              <a:t>, упражнения и тренировочные занятия)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Методические материалы для учителя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C38AA762-051D-481D-9F54-72E8B9196965}"/>
              </a:ext>
            </a:extLst>
          </p:cNvPr>
          <p:cNvSpPr txBox="1"/>
          <p:nvPr/>
        </p:nvSpPr>
        <p:spPr>
          <a:xfrm>
            <a:off x="998343" y="5215026"/>
            <a:ext cx="10398213" cy="52322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ru-RU" sz="2800" dirty="0">
                <a:solidFill>
                  <a:srgbClr val="C00000"/>
                </a:solidFill>
              </a:rPr>
              <a:t>Можно смотреть материалы без регистрации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A790FC32-77B9-46F6-8DC0-CBF856D3DC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1126" y="416340"/>
            <a:ext cx="3514725" cy="165735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80233600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7464E6F-D3DE-4AEA-B003-946B154E4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132" y="163629"/>
            <a:ext cx="10227644" cy="776287"/>
          </a:xfrm>
        </p:spPr>
        <p:txBody>
          <a:bodyPr>
            <a:normAutofit/>
          </a:bodyPr>
          <a:lstStyle/>
          <a:p>
            <a:r>
              <a:rPr lang="ru-RU" sz="3600" dirty="0"/>
              <a:t>Ресурсы для использования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ECB463B1-EE6F-44AA-B5C1-500E791060F4}"/>
              </a:ext>
            </a:extLst>
          </p:cNvPr>
          <p:cNvSpPr/>
          <p:nvPr/>
        </p:nvSpPr>
        <p:spPr>
          <a:xfrm>
            <a:off x="4233731" y="5863374"/>
            <a:ext cx="424834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/>
              <a:t>https://uchi.ru/</a:t>
            </a:r>
            <a:endParaRPr lang="ru-RU" sz="4800" b="1" dirty="0"/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7D51897A-08D9-4CD1-AF5A-92B4550109B7}"/>
              </a:ext>
            </a:extLst>
          </p:cNvPr>
          <p:cNvSpPr txBox="1"/>
          <p:nvPr/>
        </p:nvSpPr>
        <p:spPr>
          <a:xfrm>
            <a:off x="1354478" y="2443694"/>
            <a:ext cx="10398213" cy="2246769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2800" dirty="0"/>
              <a:t>Уроки для 1-4 классов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Необходима регистрация (учитель регистрируется и приглашает учеников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Набор интерактивных заданий и упражнений</a:t>
            </a:r>
          </a:p>
          <a:p>
            <a:pPr marL="285750" indent="-285750">
              <a:buFontTx/>
              <a:buChar char="-"/>
            </a:pPr>
            <a:endParaRPr lang="ru-RU" sz="2800" dirty="0"/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C38AA762-051D-481D-9F54-72E8B9196965}"/>
              </a:ext>
            </a:extLst>
          </p:cNvPr>
          <p:cNvSpPr txBox="1"/>
          <p:nvPr/>
        </p:nvSpPr>
        <p:spPr>
          <a:xfrm>
            <a:off x="998343" y="5215026"/>
            <a:ext cx="10398213" cy="52322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ru-RU" sz="2800" dirty="0">
                <a:solidFill>
                  <a:srgbClr val="C00000"/>
                </a:solidFill>
              </a:rPr>
              <a:t>Можно смотреть материалы без регистрации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2466136C-AEB9-4B6E-951A-9CBFCEA867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14065" y="825029"/>
            <a:ext cx="2705100" cy="86677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78585731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7464E6F-D3DE-4AEA-B003-946B154E4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132" y="163629"/>
            <a:ext cx="10227644" cy="776287"/>
          </a:xfrm>
        </p:spPr>
        <p:txBody>
          <a:bodyPr>
            <a:normAutofit/>
          </a:bodyPr>
          <a:lstStyle/>
          <a:p>
            <a:r>
              <a:rPr lang="ru-RU" sz="3600" dirty="0"/>
              <a:t>Ресурсы для использования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ECB463B1-EE6F-44AA-B5C1-500E791060F4}"/>
              </a:ext>
            </a:extLst>
          </p:cNvPr>
          <p:cNvSpPr/>
          <p:nvPr/>
        </p:nvSpPr>
        <p:spPr>
          <a:xfrm>
            <a:off x="3208995" y="5863374"/>
            <a:ext cx="629781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/>
              <a:t>https://help.foxford.ru/</a:t>
            </a:r>
            <a:endParaRPr lang="ru-RU" sz="4800" b="1" dirty="0"/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7D51897A-08D9-4CD1-AF5A-92B4550109B7}"/>
              </a:ext>
            </a:extLst>
          </p:cNvPr>
          <p:cNvSpPr txBox="1"/>
          <p:nvPr/>
        </p:nvSpPr>
        <p:spPr>
          <a:xfrm>
            <a:off x="1354478" y="2874581"/>
            <a:ext cx="10398213" cy="1384995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2800" dirty="0"/>
              <a:t>Подготовка к ОГЭ, ЕГЭ, олимпиадам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Необходима регистрация</a:t>
            </a:r>
          </a:p>
          <a:p>
            <a:pPr marL="285750" indent="-285750">
              <a:buFontTx/>
              <a:buChar char="-"/>
            </a:pPr>
            <a:endParaRPr lang="ru-RU" sz="2800" dirty="0"/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C38AA762-051D-481D-9F54-72E8B9196965}"/>
              </a:ext>
            </a:extLst>
          </p:cNvPr>
          <p:cNvSpPr txBox="1"/>
          <p:nvPr/>
        </p:nvSpPr>
        <p:spPr>
          <a:xfrm>
            <a:off x="998343" y="5215026"/>
            <a:ext cx="10398213" cy="52322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ru-RU" sz="2800" dirty="0">
                <a:solidFill>
                  <a:srgbClr val="C00000"/>
                </a:solidFill>
              </a:rPr>
              <a:t>Можно смотреть материалы без регистрации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2AE183A6-E35B-4014-A5E8-4A7F0B3A4F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7407" y="683291"/>
            <a:ext cx="3336212" cy="102938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37271637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7464E6F-D3DE-4AEA-B003-946B154E4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132" y="163629"/>
            <a:ext cx="10227644" cy="776287"/>
          </a:xfrm>
        </p:spPr>
        <p:txBody>
          <a:bodyPr>
            <a:normAutofit/>
          </a:bodyPr>
          <a:lstStyle/>
          <a:p>
            <a:r>
              <a:rPr lang="ru-RU" sz="3600" dirty="0"/>
              <a:t>Ресурсы для использования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280A5885-1527-4347-9D97-22563CFAB0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4468" y="286302"/>
            <a:ext cx="5105400" cy="1819275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ECB463B1-EE6F-44AA-B5C1-500E791060F4}"/>
              </a:ext>
            </a:extLst>
          </p:cNvPr>
          <p:cNvSpPr/>
          <p:nvPr/>
        </p:nvSpPr>
        <p:spPr>
          <a:xfrm>
            <a:off x="2172618" y="5863374"/>
            <a:ext cx="784676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>
                <a:hlinkClick r:id="rId3"/>
              </a:rPr>
              <a:t>http://www.akademkniga.ru/</a:t>
            </a:r>
            <a:endParaRPr lang="ru-RU" sz="4800" b="1" dirty="0"/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7D51897A-08D9-4CD1-AF5A-92B4550109B7}"/>
              </a:ext>
            </a:extLst>
          </p:cNvPr>
          <p:cNvSpPr txBox="1"/>
          <p:nvPr/>
        </p:nvSpPr>
        <p:spPr>
          <a:xfrm>
            <a:off x="1354478" y="2228250"/>
            <a:ext cx="10398213" cy="2677656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2800" dirty="0" err="1"/>
              <a:t>on-line</a:t>
            </a:r>
            <a:r>
              <a:rPr lang="ru-RU" sz="2800" dirty="0"/>
              <a:t> библиотека учебной литературы (БЕСПЛАТНЫЕ индивидуальные доступы к </a:t>
            </a:r>
            <a:r>
              <a:rPr lang="ru-RU" sz="2800" dirty="0" err="1"/>
              <a:t>on-line</a:t>
            </a:r>
            <a:r>
              <a:rPr lang="ru-RU" sz="2800" dirty="0"/>
              <a:t> библиотеке для каждого ученика)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Индивидуальные доступы будут активны до 1 мая 2020 года. 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Можно также объединить полученные индивидуальные доступы в ЕДИНЫЙ виртуальный КЛАСС.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C38AA762-051D-481D-9F54-72E8B9196965}"/>
              </a:ext>
            </a:extLst>
          </p:cNvPr>
          <p:cNvSpPr txBox="1"/>
          <p:nvPr/>
        </p:nvSpPr>
        <p:spPr>
          <a:xfrm>
            <a:off x="998343" y="5215026"/>
            <a:ext cx="10398213" cy="52322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ru-RU" sz="2800" dirty="0">
                <a:solidFill>
                  <a:srgbClr val="C00000"/>
                </a:solidFill>
              </a:rPr>
              <a:t>Заявка подается на сайте</a:t>
            </a:r>
          </a:p>
        </p:txBody>
      </p:sp>
    </p:spTree>
    <p:extLst>
      <p:ext uri="{BB962C8B-B14F-4D97-AF65-F5344CB8AC3E}">
        <p14:creationId xmlns="" xmlns:p14="http://schemas.microsoft.com/office/powerpoint/2010/main" val="185144357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7464E6F-D3DE-4AEA-B003-946B154E4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132" y="163629"/>
            <a:ext cx="10227644" cy="776287"/>
          </a:xfrm>
        </p:spPr>
        <p:txBody>
          <a:bodyPr>
            <a:normAutofit/>
          </a:bodyPr>
          <a:lstStyle/>
          <a:p>
            <a:r>
              <a:rPr lang="ru-RU" sz="3600" dirty="0"/>
              <a:t>Ресурсы для использования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ECB463B1-EE6F-44AA-B5C1-500E791060F4}"/>
              </a:ext>
            </a:extLst>
          </p:cNvPr>
          <p:cNvSpPr/>
          <p:nvPr/>
        </p:nvSpPr>
        <p:spPr>
          <a:xfrm>
            <a:off x="3053671" y="5863374"/>
            <a:ext cx="628755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/>
              <a:t>https://digital.prosv.ru/</a:t>
            </a:r>
            <a:endParaRPr lang="ru-RU" sz="4800" b="1" dirty="0"/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7D51897A-08D9-4CD1-AF5A-92B4550109B7}"/>
              </a:ext>
            </a:extLst>
          </p:cNvPr>
          <p:cNvSpPr txBox="1"/>
          <p:nvPr/>
        </p:nvSpPr>
        <p:spPr>
          <a:xfrm>
            <a:off x="1354478" y="2228251"/>
            <a:ext cx="10398213" cy="2677656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2800" dirty="0"/>
              <a:t>Бесплатная библиотека электронных учебников издательства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Учебники полностью интерактивные (без возможности скачивания и распечатки)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Горячая линия методической помощи для учителей и школ </a:t>
            </a:r>
            <a:r>
              <a:rPr lang="ru-RU" sz="2800" dirty="0">
                <a:hlinkClick r:id="rId2"/>
              </a:rPr>
              <a:t>vopros@prosv.ru</a:t>
            </a:r>
            <a:r>
              <a:rPr lang="ru-RU" sz="2800" dirty="0"/>
              <a:t> 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Срок действия – время действия карантина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C38AA762-051D-481D-9F54-72E8B9196965}"/>
              </a:ext>
            </a:extLst>
          </p:cNvPr>
          <p:cNvSpPr txBox="1"/>
          <p:nvPr/>
        </p:nvSpPr>
        <p:spPr>
          <a:xfrm>
            <a:off x="998343" y="5215026"/>
            <a:ext cx="10398213" cy="52322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ru-RU" sz="2800" dirty="0">
                <a:solidFill>
                  <a:srgbClr val="C00000"/>
                </a:solidFill>
              </a:rPr>
              <a:t>Заявка подается на сайте, после регистрации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8D5DF45E-8DF5-42E4-9088-3F3898A54E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23741" y="329045"/>
            <a:ext cx="3028950" cy="112395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66217844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7464E6F-D3DE-4AEA-B003-946B154E4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132" y="163629"/>
            <a:ext cx="10227644" cy="776287"/>
          </a:xfrm>
        </p:spPr>
        <p:txBody>
          <a:bodyPr>
            <a:normAutofit/>
          </a:bodyPr>
          <a:lstStyle/>
          <a:p>
            <a:r>
              <a:rPr lang="ru-RU" sz="3600" dirty="0"/>
              <a:t>Ресурсы для использования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ECB463B1-EE6F-44AA-B5C1-500E791060F4}"/>
              </a:ext>
            </a:extLst>
          </p:cNvPr>
          <p:cNvSpPr/>
          <p:nvPr/>
        </p:nvSpPr>
        <p:spPr>
          <a:xfrm>
            <a:off x="2745318" y="5863374"/>
            <a:ext cx="690426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/>
              <a:t>https://</a:t>
            </a:r>
            <a:r>
              <a:rPr lang="ru-RU" sz="4800" b="1" dirty="0"/>
              <a:t>русское-</a:t>
            </a:r>
            <a:r>
              <a:rPr lang="ru-RU" sz="4800" b="1" dirty="0" err="1"/>
              <a:t>слово.рф</a:t>
            </a:r>
            <a:endParaRPr lang="ru-RU" sz="4800" b="1" dirty="0"/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7D51897A-08D9-4CD1-AF5A-92B4550109B7}"/>
              </a:ext>
            </a:extLst>
          </p:cNvPr>
          <p:cNvSpPr txBox="1"/>
          <p:nvPr/>
        </p:nvSpPr>
        <p:spPr>
          <a:xfrm>
            <a:off x="1354478" y="2443695"/>
            <a:ext cx="10398213" cy="2246769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2800" dirty="0"/>
              <a:t>электронные формы учебников Федерального перечня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рабочие тетради, методические пособия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интерактивные тренажёры, а также сторонние ресурсы и авторские наработки педагогов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Срок действия предложения – до 20.04.2020 года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C38AA762-051D-481D-9F54-72E8B9196965}"/>
              </a:ext>
            </a:extLst>
          </p:cNvPr>
          <p:cNvSpPr txBox="1"/>
          <p:nvPr/>
        </p:nvSpPr>
        <p:spPr>
          <a:xfrm>
            <a:off x="998343" y="4999583"/>
            <a:ext cx="10398213" cy="954107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ru-RU" sz="2800" dirty="0">
                <a:solidFill>
                  <a:srgbClr val="C00000"/>
                </a:solidFill>
              </a:rPr>
              <a:t>Заявка подается на сайте, заполнением он-лайн формы или на электронную почту </a:t>
            </a:r>
            <a:r>
              <a:rPr lang="en-US" sz="2800" dirty="0">
                <a:solidFill>
                  <a:srgbClr val="C00000"/>
                </a:solidFill>
                <a:hlinkClick r:id="rId2"/>
              </a:rPr>
              <a:t>efu@russlo.ru</a:t>
            </a:r>
            <a:r>
              <a:rPr lang="ru-RU" sz="2800" dirty="0">
                <a:solidFill>
                  <a:srgbClr val="C00000"/>
                </a:solidFill>
              </a:rPr>
              <a:t> 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C0B20080-EB58-48C1-A8ED-F8DEEAE441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45436" y="163629"/>
            <a:ext cx="2613164" cy="217545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03070187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Шаблон в оформлении «Облачный шкипер»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2"/>
        </a:lnRef>
        <a:fillRef idx="0">
          <a:schemeClr val="accent2"/>
        </a:fillRef>
        <a:effectRef idx="0">
          <a:schemeClr val="accent2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Office_13665955_TF03460508.potx" id="{5DFBD78C-123E-43C4-B1D8-C87BD0916EA4}" vid="{61EFFEBC-D632-4584-AAF5-CCDDDB225785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253D857-4181-4777-8893-6E45A690F9F7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a4f35948-e619-41b3-aa29-22878b09cfd2"/>
    <ds:schemaRef ds:uri="40262f94-9f35-4ac3-9a90-690165a166b7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EDD01B8-816B-49B7-8C81-03AB51D87C54}">
  <ds:schemaRefs>
    <ds:schemaRef ds:uri="http://schemas.microsoft.com/office/2006/metadata/properties"/>
    <ds:schemaRef ds:uri="http://www.w3.org/2000/xmlns/"/>
    <ds:schemaRef ds:uri="40262f94-9f35-4ac3-9a90-690165a166b7"/>
    <ds:schemaRef ds:uri="http://www.w3.org/2001/XMLSchema-instance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B024FD56-CE1B-42FC-9E83-BFBF160724C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Слайды в оформлении «Облачный шкипер»</Template>
  <TotalTime>234</TotalTime>
  <Words>663</Words>
  <Application>Microsoft Office PowerPoint</Application>
  <PresentationFormat>Произвольный</PresentationFormat>
  <Paragraphs>104</Paragraphs>
  <Slides>15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Шаблон в оформлении «Облачный шкипер»</vt:lpstr>
      <vt:lpstr>Организация обучения с использованием дистанционных образовательных технологий в образовательной организации</vt:lpstr>
      <vt:lpstr>Технология организации учебных занятий при дистанционном обучении</vt:lpstr>
      <vt:lpstr>Формы обучения</vt:lpstr>
      <vt:lpstr>Ресурсы для использования</vt:lpstr>
      <vt:lpstr>Ресурсы для использования</vt:lpstr>
      <vt:lpstr>Ресурсы для использования</vt:lpstr>
      <vt:lpstr>Ресурсы для использования</vt:lpstr>
      <vt:lpstr>Ресурсы для использования</vt:lpstr>
      <vt:lpstr>Ресурсы для использования</vt:lpstr>
      <vt:lpstr>Ресурсы для использования</vt:lpstr>
      <vt:lpstr>Ресурсы для использования</vt:lpstr>
      <vt:lpstr>Ресурсы для использования</vt:lpstr>
      <vt:lpstr>Ресурсы для использования</vt:lpstr>
      <vt:lpstr>Контакты</vt:lpstr>
      <vt:lpstr>Организация обучения с использованием дистанционных образовательных технологий в образовательной организации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обучения с использованием дистанционных образовательных технологий в образовательной организации</dc:title>
  <dc:creator>Галина</dc:creator>
  <cp:lastModifiedBy>Завуч</cp:lastModifiedBy>
  <cp:revision>21</cp:revision>
  <dcterms:created xsi:type="dcterms:W3CDTF">2020-03-23T16:02:37Z</dcterms:created>
  <dcterms:modified xsi:type="dcterms:W3CDTF">2020-04-24T14:13:50Z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74062900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