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65" r:id="rId5"/>
    <p:sldId id="268" r:id="rId6"/>
    <p:sldId id="269" r:id="rId7"/>
    <p:sldId id="270" r:id="rId8"/>
    <p:sldId id="280" r:id="rId9"/>
    <p:sldId id="281" r:id="rId10"/>
    <p:sldId id="279" r:id="rId11"/>
    <p:sldId id="271" r:id="rId12"/>
    <p:sldId id="272" r:id="rId13"/>
    <p:sldId id="273" r:id="rId14"/>
    <p:sldId id="274" r:id="rId15"/>
    <p:sldId id="275" r:id="rId16"/>
    <p:sldId id="278" r:id="rId17"/>
    <p:sldId id="277" r:id="rId18"/>
    <p:sldId id="276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5843" autoAdjust="0"/>
  </p:normalViewPr>
  <p:slideViewPr>
    <p:cSldViewPr snapToGrid="0" showGuides="1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pPr rtl="0"/>
              <a:t>24.04.2020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24.04.2020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5810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pPr rtl="0"/>
              <a:t>24.04.2020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asel.ly/" TargetMode="External"/><Relationship Id="rId3" Type="http://schemas.openxmlformats.org/officeDocument/2006/relationships/hyperlink" Target="https://learningapps.org/" TargetMode="External"/><Relationship Id="rId7" Type="http://schemas.openxmlformats.org/officeDocument/2006/relationships/hyperlink" Target="https://www.emaze.com/ru/" TargetMode="External"/><Relationship Id="rId2" Type="http://schemas.openxmlformats.org/officeDocument/2006/relationships/hyperlink" Target="https://resh.edu.ru/dista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calameo.com/" TargetMode="External"/><Relationship Id="rId5" Type="http://schemas.openxmlformats.org/officeDocument/2006/relationships/hyperlink" Target="https://onlinetestpad.com/ru" TargetMode="External"/><Relationship Id="rId4" Type="http://schemas.openxmlformats.org/officeDocument/2006/relationships/hyperlink" Target="https://gmail.com/" TargetMode="External"/><Relationship Id="rId9" Type="http://schemas.openxmlformats.org/officeDocument/2006/relationships/hyperlink" Target="https://www.mindomo.com/r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hyperlink" Target="mailto:irro@irr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utakovagal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ademkniga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vopros@prosv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efu@russl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266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https://biblioschool.ru/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659139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Школьные учебники, школьная литература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Медиаресурсы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Электронные версии журналов «Семейное чтение», «</a:t>
            </a:r>
            <a:r>
              <a:rPr lang="ru-RU" sz="2800" dirty="0" err="1"/>
              <a:t>Читайка</a:t>
            </a:r>
            <a:r>
              <a:rPr lang="ru-RU" sz="2800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01.06.2020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4AC2E9DD-1D9D-461D-9E61-5FD19B025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830" y="368416"/>
            <a:ext cx="43815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7640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1823282" y="5778745"/>
            <a:ext cx="94606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https://rosuchebnik.ru/digital-help/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бесплатный доступ к электронным формам учебников издательств «ДРОФА» и «</a:t>
            </a:r>
            <a:r>
              <a:rPr lang="ru-RU" sz="2800" dirty="0" err="1"/>
              <a:t>Вентана</a:t>
            </a:r>
            <a:r>
              <a:rPr lang="ru-RU" sz="2800" dirty="0"/>
              <a:t>-Граф»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сервисы, материалы и мероприятия для учителей и учеников (подготовка к ВПР, тренажеры, атлас, контрольные работы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не указан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Регистрация на сайте по </a:t>
            </a:r>
            <a:r>
              <a:rPr lang="ru-RU" sz="2800" dirty="0" err="1">
                <a:solidFill>
                  <a:srgbClr val="C00000"/>
                </a:solidFill>
              </a:rPr>
              <a:t>промокоду</a:t>
            </a:r>
            <a:r>
              <a:rPr lang="ru-RU" sz="2800" dirty="0">
                <a:solidFill>
                  <a:srgbClr val="C00000"/>
                </a:solidFill>
              </a:rPr>
              <a:t> «</a:t>
            </a:r>
            <a:r>
              <a:rPr lang="ru-RU" sz="2800" dirty="0" err="1">
                <a:solidFill>
                  <a:srgbClr val="C00000"/>
                </a:solidFill>
              </a:rPr>
              <a:t>УчимсяДома</a:t>
            </a:r>
            <a:r>
              <a:rPr lang="ru-RU" sz="2800" dirty="0">
                <a:solidFill>
                  <a:srgbClr val="C00000"/>
                </a:solidFill>
              </a:rPr>
              <a:t>»</a:t>
            </a:r>
          </a:p>
          <a:p>
            <a:r>
              <a:rPr lang="ru-RU" sz="2800" dirty="0">
                <a:solidFill>
                  <a:srgbClr val="C00000"/>
                </a:solidFill>
              </a:rPr>
              <a:t>25.03 – вебинар по работе на платформе (заявка на сайте)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3ADF01E-FBE4-4AD1-9994-850AAC0B4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516" y="411278"/>
            <a:ext cx="4448175" cy="1057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17902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012810"/>
            <a:ext cx="10398213" cy="31085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Каталог курсов по основным общеобразовательным предметам (материалы для изучения, тренажеры, тесты)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корректировать «шаблонные» курсы под свои образовательные цели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Возможность размещать свои материалы для изучения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Вебинарная</a:t>
            </a:r>
            <a:r>
              <a:rPr lang="ru-RU" sz="2800" dirty="0"/>
              <a:t> комната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116847" y="4755379"/>
            <a:ext cx="10398213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Заявка подается на сайте, там же размещена инструкция по работе с материалами. Вебинары по работе в системе: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24 марта 2020 г. | 11.00 (09.00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26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  <a:p>
            <a:r>
              <a:rPr lang="ru-RU" sz="2400" dirty="0">
                <a:solidFill>
                  <a:srgbClr val="C00000"/>
                </a:solidFill>
              </a:rPr>
              <a:t>27 марта 2020 г. | 10.00 (08.00 </a:t>
            </a:r>
            <a:r>
              <a:rPr lang="ru-RU" sz="2400" dirty="0" err="1">
                <a:solidFill>
                  <a:srgbClr val="C00000"/>
                </a:solidFill>
              </a:rPr>
              <a:t>мск</a:t>
            </a:r>
            <a:r>
              <a:rPr lang="ru-RU" sz="2400" dirty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4664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297950" y="733246"/>
            <a:ext cx="11202639" cy="61247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>
                <a:hlinkClick r:id="rId2"/>
              </a:rPr>
              <a:t>https://resh.edu.ru/distance/</a:t>
            </a:r>
            <a:r>
              <a:rPr lang="ru-RU" sz="2800" dirty="0"/>
              <a:t>   - ссылки на другие платформы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Сервис для разработки интерактивных упражнений - </a:t>
            </a:r>
            <a:r>
              <a:rPr lang="en-US" sz="2800" dirty="0">
                <a:hlinkClick r:id="rId3"/>
              </a:rPr>
              <a:t>https://learningapps.org/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Работа с совместными документами – </a:t>
            </a:r>
            <a:r>
              <a:rPr lang="en-US" sz="2800" dirty="0">
                <a:hlinkClick r:id="rId4"/>
              </a:rPr>
              <a:t>https://gmail.com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Разработка и создание тестов - </a:t>
            </a:r>
            <a:r>
              <a:rPr lang="en-US" sz="2800" dirty="0">
                <a:hlinkClick r:id="rId5"/>
              </a:rPr>
              <a:t>https://onlinetestpad.com/ru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 err="1"/>
              <a:t>Calameo</a:t>
            </a:r>
            <a:r>
              <a:rPr lang="ru-RU" sz="2800" dirty="0"/>
              <a:t> - сервис для создания и совместного редактирования интерактивных публикаций в виде журнала, брошюры или презентации - </a:t>
            </a:r>
            <a:r>
              <a:rPr lang="en-US" sz="2800" dirty="0">
                <a:hlinkClick r:id="rId6"/>
              </a:rPr>
              <a:t>https://ru.calameo.com/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EMAZE - сервис для создания презентаций (и не только) с трехмерной анимацией - </a:t>
            </a:r>
            <a:r>
              <a:rPr lang="en-US" sz="2800" dirty="0">
                <a:hlinkClick r:id="rId7"/>
              </a:rPr>
              <a:t>https://www.emaze.com/ru/</a:t>
            </a:r>
            <a:endParaRPr lang="ru-RU" sz="2800" dirty="0"/>
          </a:p>
          <a:p>
            <a:pPr marL="285750" indent="-285750">
              <a:buFontTx/>
              <a:buChar char="-"/>
            </a:pPr>
            <a:r>
              <a:rPr lang="ru-RU" sz="2800" dirty="0"/>
              <a:t>Easel.ly - сервис для быстрого создания инфографики с помощью шаблонов (</a:t>
            </a:r>
            <a:r>
              <a:rPr lang="en-US" sz="2800" dirty="0">
                <a:hlinkClick r:id="rId8"/>
              </a:rPr>
              <a:t>https://www.easel.ly/</a:t>
            </a:r>
            <a:r>
              <a:rPr lang="ru-RU" sz="2800" dirty="0"/>
              <a:t>) – английский интерфейс</a:t>
            </a:r>
          </a:p>
          <a:p>
            <a:pPr marL="285750" indent="-285750">
              <a:buFontTx/>
              <a:buChar char="-"/>
            </a:pPr>
            <a:r>
              <a:rPr lang="ru-RU" sz="2800" dirty="0" err="1"/>
              <a:t>Mindomo</a:t>
            </a:r>
            <a:r>
              <a:rPr lang="ru-RU" sz="2800" dirty="0"/>
              <a:t> - сервис для работы с интеллект-картами - </a:t>
            </a:r>
            <a:r>
              <a:rPr lang="en-US" sz="2800" dirty="0">
                <a:hlinkClick r:id="rId9"/>
              </a:rPr>
              <a:t>https://www.mindomo.com/ru/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7727893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Контакты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6096000" y="5953690"/>
            <a:ext cx="58657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https://elearn.irro.ru/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664143" y="2249734"/>
            <a:ext cx="11453511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3600" dirty="0"/>
              <a:t>Электронный адрес </a:t>
            </a:r>
            <a:r>
              <a:rPr lang="en-US" sz="3600" dirty="0">
                <a:hlinkClick r:id="rId2"/>
              </a:rPr>
              <a:t>irro@irro.ru</a:t>
            </a:r>
            <a:r>
              <a:rPr lang="ru-RU" sz="3600" dirty="0"/>
              <a:t>, </a:t>
            </a:r>
            <a:r>
              <a:rPr lang="en-US" sz="3600" dirty="0">
                <a:hlinkClick r:id="rId3"/>
              </a:rPr>
              <a:t>butakovagal@gmail.com</a:t>
            </a:r>
            <a:endParaRPr lang="ru-RU" sz="3600" dirty="0"/>
          </a:p>
          <a:p>
            <a:endParaRPr lang="en-US" sz="3600" dirty="0"/>
          </a:p>
          <a:p>
            <a:r>
              <a:rPr lang="ru-RU" sz="3600" dirty="0"/>
              <a:t>Телефоны (рабочий) +7902-87-89-857, (343) 369-29-86 (доб.133)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C8FFF060-DEDB-4C3C-BACA-E58B458DE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279" y="304235"/>
            <a:ext cx="5286375" cy="1200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1804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933834"/>
          </a:xfrm>
        </p:spPr>
        <p:txBody>
          <a:bodyPr rtlCol="0">
            <a:noAutofit/>
          </a:bodyPr>
          <a:lstStyle/>
          <a:p>
            <a:pPr rtl="0"/>
            <a:r>
              <a:rPr lang="ru-RU" sz="4400" dirty="0"/>
              <a:t>Организация обучения с использованием дистанционных образовательных технологий в образовательной организации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11551AC3-ED48-45BE-A24B-6D5FE78D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1377" y="4352809"/>
            <a:ext cx="9144000" cy="1655762"/>
          </a:xfrm>
        </p:spPr>
        <p:txBody>
          <a:bodyPr/>
          <a:lstStyle/>
          <a:p>
            <a:r>
              <a:rPr lang="ru-RU" dirty="0"/>
              <a:t>Заведующий Центром ДОТ ГАОУ ДПО СО «ИРО»</a:t>
            </a:r>
          </a:p>
          <a:p>
            <a:r>
              <a:rPr lang="ru-RU" dirty="0"/>
              <a:t>Бутакова Галина Алексеевна</a:t>
            </a:r>
          </a:p>
          <a:p>
            <a:r>
              <a:rPr lang="en-US" dirty="0">
                <a:hlinkClick r:id="rId3"/>
              </a:rPr>
              <a:t>butakovagal@gmail.com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5A057462-C8C2-4467-88C5-0877D45282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92460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65EDA21A-5F1D-4308-B144-869B26F39141}"/>
              </a:ext>
            </a:extLst>
          </p:cNvPr>
          <p:cNvSpPr/>
          <p:nvPr/>
        </p:nvSpPr>
        <p:spPr>
          <a:xfrm>
            <a:off x="606391" y="2916456"/>
            <a:ext cx="11219848" cy="207905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ТЕМА УЧЕБНОГО ЗАНЯТИЯ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9538636" cy="1212273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Технология организации учебных занятий при дистанционном обучении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A4E903C9-FE0D-4C34-8C68-3E3E8ACFF2AF}"/>
              </a:ext>
            </a:extLst>
          </p:cNvPr>
          <p:cNvSpPr/>
          <p:nvPr/>
        </p:nvSpPr>
        <p:spPr>
          <a:xfrm>
            <a:off x="113577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1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68BDBADF-080D-47B9-B034-93199CEA6535}"/>
              </a:ext>
            </a:extLst>
          </p:cNvPr>
          <p:cNvSpPr/>
          <p:nvPr/>
        </p:nvSpPr>
        <p:spPr>
          <a:xfrm>
            <a:off x="4568389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 2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337E77B6-6DEA-4082-956F-C95AEFA2A49A}"/>
              </a:ext>
            </a:extLst>
          </p:cNvPr>
          <p:cNvSpPr/>
          <p:nvPr/>
        </p:nvSpPr>
        <p:spPr>
          <a:xfrm>
            <a:off x="7927606" y="3351995"/>
            <a:ext cx="1633087" cy="91440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Микротема</a:t>
            </a:r>
            <a:r>
              <a:rPr lang="ru-RU" dirty="0"/>
              <a:t>…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ED78DE62-638E-47F8-93F9-FFA81A9A9926}"/>
              </a:ext>
            </a:extLst>
          </p:cNvPr>
          <p:cNvSpPr/>
          <p:nvPr/>
        </p:nvSpPr>
        <p:spPr>
          <a:xfrm>
            <a:off x="286190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E4707791-D4FA-4C0D-922A-229F23443BF1}"/>
              </a:ext>
            </a:extLst>
          </p:cNvPr>
          <p:cNvSpPr/>
          <p:nvPr/>
        </p:nvSpPr>
        <p:spPr>
          <a:xfrm>
            <a:off x="6256019" y="3351995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7E7388BF-9B2B-4A2A-8E10-10D9965DD0FC}"/>
              </a:ext>
            </a:extLst>
          </p:cNvPr>
          <p:cNvSpPr/>
          <p:nvPr/>
        </p:nvSpPr>
        <p:spPr>
          <a:xfrm>
            <a:off x="9626867" y="3361621"/>
            <a:ext cx="1633087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919503A0-C237-4D85-9D4F-93199CE7E34E}"/>
              </a:ext>
            </a:extLst>
          </p:cNvPr>
          <p:cNvSpPr/>
          <p:nvPr/>
        </p:nvSpPr>
        <p:spPr>
          <a:xfrm>
            <a:off x="4235116" y="1857676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DBDBB210-A916-4D8C-A191-A9D33E749A40}"/>
              </a:ext>
            </a:extLst>
          </p:cNvPr>
          <p:cNvSpPr/>
          <p:nvPr/>
        </p:nvSpPr>
        <p:spPr>
          <a:xfrm>
            <a:off x="4310113" y="5245770"/>
            <a:ext cx="3859730" cy="80852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Подведение итогов</a:t>
            </a:r>
          </a:p>
        </p:txBody>
      </p:sp>
      <p:pic>
        <p:nvPicPr>
          <p:cNvPr id="18" name="Рисунок 17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9E5227FF-5468-4E47-85C1-17B63AF9E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3736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6" y="365125"/>
            <a:ext cx="10227644" cy="1325563"/>
          </a:xfrm>
        </p:spPr>
        <p:txBody>
          <a:bodyPr>
            <a:normAutofit/>
          </a:bodyPr>
          <a:lstStyle/>
          <a:p>
            <a:r>
              <a:rPr lang="ru-RU" dirty="0"/>
              <a:t>Формы обучения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C5BF3375-99C8-44C9-A829-3FC0CEC8E0AB}"/>
              </a:ext>
            </a:extLst>
          </p:cNvPr>
          <p:cNvSpPr/>
          <p:nvPr/>
        </p:nvSpPr>
        <p:spPr>
          <a:xfrm>
            <a:off x="673769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Объяснение новых знаний, повторение, изучение материалов и т.д.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9B519958-C83A-44AC-9826-E167A3B3C08F}"/>
              </a:ext>
            </a:extLst>
          </p:cNvPr>
          <p:cNvSpPr/>
          <p:nvPr/>
        </p:nvSpPr>
        <p:spPr>
          <a:xfrm>
            <a:off x="673769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Тренинг, отработка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03F8B4FC-42A4-4B7A-8E9B-82625A287027}"/>
              </a:ext>
            </a:extLst>
          </p:cNvPr>
          <p:cNvSpPr/>
          <p:nvPr/>
        </p:nvSpPr>
        <p:spPr>
          <a:xfrm>
            <a:off x="673769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Контроль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="" xmlns:a16="http://schemas.microsoft.com/office/drawing/2014/main" id="{AE136579-F326-4A31-90FA-C85616FFB7FF}"/>
              </a:ext>
            </a:extLst>
          </p:cNvPr>
          <p:cNvSpPr/>
          <p:nvPr/>
        </p:nvSpPr>
        <p:spPr>
          <a:xfrm>
            <a:off x="6920565" y="1886552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Вебинар, </a:t>
            </a:r>
            <a:r>
              <a:rPr lang="ru-RU" sz="2400" dirty="0" err="1"/>
              <a:t>видеолекция</a:t>
            </a:r>
            <a:r>
              <a:rPr lang="ru-RU" sz="2400" dirty="0"/>
              <a:t>, видеоролик, презентация, учебные материалы для изучения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="" xmlns:a16="http://schemas.microsoft.com/office/drawing/2014/main" id="{E41A60EB-A165-4042-91F6-605113BAA0B0}"/>
              </a:ext>
            </a:extLst>
          </p:cNvPr>
          <p:cNvSpPr/>
          <p:nvPr/>
        </p:nvSpPr>
        <p:spPr>
          <a:xfrm>
            <a:off x="6920565" y="3429000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Задания для выполнения, упражнения, тренажеры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="" xmlns:a16="http://schemas.microsoft.com/office/drawing/2014/main" id="{06A8C47F-F88A-4106-9361-4570842D9ED2}"/>
              </a:ext>
            </a:extLst>
          </p:cNvPr>
          <p:cNvSpPr/>
          <p:nvPr/>
        </p:nvSpPr>
        <p:spPr>
          <a:xfrm>
            <a:off x="6920565" y="4971448"/>
            <a:ext cx="4969844" cy="1325563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Тест, опрос, анкетирование, контрольные задания</a:t>
            </a:r>
          </a:p>
        </p:txBody>
      </p:sp>
      <p:sp>
        <p:nvSpPr>
          <p:cNvPr id="7" name="Стрелка: вправо с вырезом 6">
            <a:extLst>
              <a:ext uri="{FF2B5EF4-FFF2-40B4-BE49-F238E27FC236}">
                <a16:creationId xmlns="" xmlns:a16="http://schemas.microsoft.com/office/drawing/2014/main" id="{A0E07F08-A9F4-4FE5-8B06-76CE1F214DD8}"/>
              </a:ext>
            </a:extLst>
          </p:cNvPr>
          <p:cNvSpPr/>
          <p:nvPr/>
        </p:nvSpPr>
        <p:spPr>
          <a:xfrm>
            <a:off x="5813659" y="3212115"/>
            <a:ext cx="837398" cy="1780674"/>
          </a:xfrm>
          <a:prstGeom prst="notchedRightArrow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D33A783A-1A6B-4E1D-8D73-F3BD83845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746" y="246476"/>
            <a:ext cx="1180370" cy="1212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1739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3652097" y="5863374"/>
            <a:ext cx="5411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https://resh.edu.ru/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659137"/>
            <a:ext cx="10398213" cy="181588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Портал содержит большой набор ресурсов для обучения (конспекты, </a:t>
            </a:r>
            <a:r>
              <a:rPr lang="ru-RU" sz="2800" dirty="0" err="1"/>
              <a:t>видеолекции</a:t>
            </a:r>
            <a:r>
              <a:rPr lang="ru-RU" sz="2800" dirty="0"/>
              <a:t>, упражнения и тренировочные занятия)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Методические материалы для учителя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790FC32-77B9-46F6-8DC0-CBF856D3D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126" y="416340"/>
            <a:ext cx="3514725" cy="1657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02336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4233731" y="5863374"/>
            <a:ext cx="42483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https://uchi.ru/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443694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Уроки для 1-4 классов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 (учитель регистрируется и приглашает учеников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Набор интерактивных заданий и упражнений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466136C-AEB9-4B6E-951A-9CBFCEA86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065" y="825029"/>
            <a:ext cx="2705100" cy="866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5857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3208995" y="5863374"/>
            <a:ext cx="6297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/>
              <a:t>https://help.foxford.ru/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874581"/>
            <a:ext cx="10398213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Подготовка к ОГЭ, ЕГЭ, олимпиадам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Необходима регистрация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Можно смотреть материалы без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2AE183A6-E35B-4014-A5E8-4A7F0B3A4F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407" y="683291"/>
            <a:ext cx="3336212" cy="10293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2716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80A5885-1527-4347-9D97-22563CFAB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468" y="286302"/>
            <a:ext cx="5105400" cy="18192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2172618" y="5863374"/>
            <a:ext cx="78467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hlinkClick r:id="rId3"/>
              </a:rPr>
              <a:t>http://www.akademkniga.ru/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228250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 err="1"/>
              <a:t>on-line</a:t>
            </a:r>
            <a:r>
              <a:rPr lang="ru-RU" sz="2800" dirty="0"/>
              <a:t> библиотека учебной литературы (БЕСПЛАТНЫЕ индивидуальные доступы к </a:t>
            </a:r>
            <a:r>
              <a:rPr lang="ru-RU" sz="2800" dirty="0" err="1"/>
              <a:t>on-line</a:t>
            </a:r>
            <a:r>
              <a:rPr lang="ru-RU" sz="2800" dirty="0"/>
              <a:t> библиотеке для каждого ученика)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Индивидуальные доступы будут активны до 1 мая 2020 года.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Можно также объединить полученные индивидуальные доступы в ЕДИНЫЙ виртуальный КЛАСС.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</a:t>
            </a:r>
          </a:p>
        </p:txBody>
      </p:sp>
    </p:spTree>
    <p:extLst>
      <p:ext uri="{BB962C8B-B14F-4D97-AF65-F5344CB8AC3E}">
        <p14:creationId xmlns="" xmlns:p14="http://schemas.microsoft.com/office/powerpoint/2010/main" val="1851443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3053671" y="5863374"/>
            <a:ext cx="62875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https://digital.prosv.ru/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228251"/>
            <a:ext cx="10398213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Бесплатная библиотека электронных учебников издательства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Учебники полностью интерактивные (без возможности скачивания и распечатки)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Горячая линия методической помощи для учителей и школ </a:t>
            </a:r>
            <a:r>
              <a:rPr lang="ru-RU" sz="2800" dirty="0">
                <a:hlinkClick r:id="rId2"/>
              </a:rPr>
              <a:t>vopros@prosv.ru</a:t>
            </a:r>
            <a:r>
              <a:rPr lang="ru-RU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– время действия карантина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5215026"/>
            <a:ext cx="10398213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после регистрации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D5DF45E-8DF5-42E4-9088-3F3898A54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3741" y="329045"/>
            <a:ext cx="3028950" cy="1123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2178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4E6F-D3DE-4AEA-B003-946B154E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2" y="163629"/>
            <a:ext cx="10227644" cy="776287"/>
          </a:xfrm>
        </p:spPr>
        <p:txBody>
          <a:bodyPr>
            <a:normAutofit/>
          </a:bodyPr>
          <a:lstStyle/>
          <a:p>
            <a:r>
              <a:rPr lang="ru-RU" sz="3600" dirty="0"/>
              <a:t>Ресурсы для использования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CB463B1-EE6F-44AA-B5C1-500E791060F4}"/>
              </a:ext>
            </a:extLst>
          </p:cNvPr>
          <p:cNvSpPr/>
          <p:nvPr/>
        </p:nvSpPr>
        <p:spPr>
          <a:xfrm>
            <a:off x="2745318" y="5863374"/>
            <a:ext cx="69042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/>
              <a:t>https://</a:t>
            </a:r>
            <a:r>
              <a:rPr lang="ru-RU" sz="4800" b="1" dirty="0"/>
              <a:t>русское-</a:t>
            </a:r>
            <a:r>
              <a:rPr lang="ru-RU" sz="4800" b="1" dirty="0" err="1"/>
              <a:t>слово.рф</a:t>
            </a:r>
            <a:endParaRPr lang="ru-RU" sz="4800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D51897A-08D9-4CD1-AF5A-92B4550109B7}"/>
              </a:ext>
            </a:extLst>
          </p:cNvPr>
          <p:cNvSpPr txBox="1"/>
          <p:nvPr/>
        </p:nvSpPr>
        <p:spPr>
          <a:xfrm>
            <a:off x="1354478" y="2443695"/>
            <a:ext cx="10398213" cy="224676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/>
              <a:t>электронные формы учебников Федерального перечня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рабочие тетради, методические пособия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интерактивные тренажёры, а также сторонние ресурсы и авторские наработки педагогов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Срок действия предложения – до 20.04.2020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38AA762-051D-481D-9F54-72E8B9196965}"/>
              </a:ext>
            </a:extLst>
          </p:cNvPr>
          <p:cNvSpPr txBox="1"/>
          <p:nvPr/>
        </p:nvSpPr>
        <p:spPr>
          <a:xfrm>
            <a:off x="998343" y="4999583"/>
            <a:ext cx="10398213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Заявка подается на сайте, заполнением он-лайн формы или на электронную почту </a:t>
            </a:r>
            <a:r>
              <a:rPr lang="en-US" sz="2800" dirty="0">
                <a:solidFill>
                  <a:srgbClr val="C00000"/>
                </a:solidFill>
                <a:hlinkClick r:id="rId2"/>
              </a:rPr>
              <a:t>efu@russlo.ru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0B20080-EB58-48C1-A8ED-F8DEEAE44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436" y="163629"/>
            <a:ext cx="2613164" cy="21754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0701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4f35948-e619-41b3-aa29-22878b09cfd2"/>
    <ds:schemaRef ds:uri="40262f94-9f35-4ac3-9a90-690165a166b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metadata/properties"/>
    <ds:schemaRef ds:uri="http://www.w3.org/2000/xmlns/"/>
    <ds:schemaRef ds:uri="40262f94-9f35-4ac3-9a90-690165a166b7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234</TotalTime>
  <Words>663</Words>
  <Application>Microsoft Office PowerPoint</Application>
  <PresentationFormat>Произвольный</PresentationFormat>
  <Paragraphs>104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в оформлении «Облачный шкипер»</vt:lpstr>
      <vt:lpstr>Организация обучения с использованием дистанционных образовательных технологий в образовательной организации</vt:lpstr>
      <vt:lpstr>Технология организации учебных занятий при дистанционном обучении</vt:lpstr>
      <vt:lpstr>Формы обучения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Ресурсы для использования</vt:lpstr>
      <vt:lpstr>Контакты</vt:lpstr>
      <vt:lpstr>Организация обучения с использованием дистанционных образовательных технологий в образовательной организации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с использованием дистанционных образовательных технологий в образовательной организации</dc:title>
  <dc:creator>Галина</dc:creator>
  <cp:lastModifiedBy>Завуч</cp:lastModifiedBy>
  <cp:revision>21</cp:revision>
  <dcterms:created xsi:type="dcterms:W3CDTF">2020-03-23T16:02:37Z</dcterms:created>
  <dcterms:modified xsi:type="dcterms:W3CDTF">2020-04-24T14:13:50Z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