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86" y="-90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 fontScale="5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74160"/>
            <a:ext cx="9071280" cy="5795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0" y="720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1422360" y="516240"/>
            <a:ext cx="7001280" cy="448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0B0E6A"/>
                </a:solidFill>
                <a:latin typeface="Z003"/>
              </a:rPr>
              <a:t>РОДИТЕЛЯМ</a:t>
            </a:r>
            <a:endParaRPr lang="ru-RU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B0E6A"/>
                </a:solidFill>
                <a:latin typeface="Z003"/>
              </a:rPr>
              <a:t>о безопасности детей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B0E6A"/>
                </a:solidFill>
                <a:latin typeface="Z003"/>
              </a:rPr>
              <a:t>в праздники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B0E6A"/>
                </a:solidFill>
                <a:latin typeface="Z003"/>
              </a:rPr>
              <a:t>несколько советов, как уберечь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B0E6A"/>
                </a:solidFill>
                <a:latin typeface="Z003"/>
              </a:rPr>
              <a:t>и не потерять детей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B0E6A"/>
                </a:solidFill>
                <a:latin typeface="Z003"/>
              </a:rPr>
              <a:t>в предпраздничной суматохе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B0E6A"/>
                </a:solidFill>
                <a:latin typeface="Z003"/>
              </a:rPr>
              <a:t>и на праздничных мероприятиях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/>
          <p:nvPr/>
        </p:nvPicPr>
        <p:blipFill>
          <a:blip r:embed="rId2"/>
          <a:stretch/>
        </p:blipFill>
        <p:spPr>
          <a:xfrm>
            <a:off x="0" y="0"/>
            <a:ext cx="10071000" cy="5681880"/>
          </a:xfrm>
          <a:prstGeom prst="rect">
            <a:avLst/>
          </a:prstGeom>
          <a:ln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486360" y="345240"/>
            <a:ext cx="894528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1" strike="noStrike" spc="-1" dirty="0">
                <a:latin typeface="Z003"/>
                <a:ea typeface="Noto Sans CJK SC"/>
              </a:rPr>
              <a:t>9.</a:t>
            </a:r>
            <a:r>
              <a:rPr lang="ru-RU" sz="3600" b="0" strike="noStrike" spc="-1" dirty="0">
                <a:latin typeface="Z003"/>
                <a:ea typeface="Noto Sans CJK SC"/>
              </a:rPr>
              <a:t> Всегда берите маленьких детей в туалет с Вами. Посещайте только хорошо освещенные туалеты в местах с высокой посещаемостью, где это возможно.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468280" y="2978151"/>
            <a:ext cx="7019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latin typeface="Z003"/>
              </a:rPr>
              <a:t>Мужской туалет</a:t>
            </a:r>
            <a:r>
              <a:rPr lang="ru-RU" sz="3600" b="0" strike="noStrike" spc="-1" dirty="0">
                <a:latin typeface="Z003"/>
              </a:rPr>
              <a:t> - не самое безопасное место для ребенка, поэтому малышу не следует посещать его в одиночку. 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>
          <a:blip r:embed="rId2"/>
          <a:stretch/>
        </p:blipFill>
        <p:spPr>
          <a:xfrm>
            <a:off x="-27720" y="0"/>
            <a:ext cx="10107360" cy="5657040"/>
          </a:xfrm>
          <a:prstGeom prst="rect">
            <a:avLst/>
          </a:prstGeom>
          <a:ln>
            <a:noFill/>
          </a:ln>
        </p:spPr>
      </p:pic>
      <p:sp>
        <p:nvSpPr>
          <p:cNvPr id="65" name="CustomShape 1"/>
          <p:cNvSpPr/>
          <p:nvPr/>
        </p:nvSpPr>
        <p:spPr>
          <a:xfrm>
            <a:off x="340200" y="343800"/>
            <a:ext cx="9143640" cy="283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>
                <a:latin typeface="Z003"/>
              </a:rPr>
              <a:t>10.</a:t>
            </a:r>
            <a:r>
              <a:rPr lang="ru-RU" sz="3200" b="0" strike="noStrike" spc="-1" dirty="0">
                <a:latin typeface="Z003"/>
              </a:rPr>
              <a:t>  Если Вы чувствуете, что можете разрешить Вашему ребенку старшего возраста (по крайней мере, 9 лет) пойти в мужской туалет одному, стойте за дверью и говорите громко, когда ребенок туда входит: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"Если я тебе понадоблюсь - </a:t>
            </a:r>
            <a:r>
              <a:rPr lang="ru-RU" sz="3200" b="1" strike="noStrike" spc="-1" dirty="0">
                <a:latin typeface="Z003"/>
              </a:rPr>
              <a:t>я здесь</a:t>
            </a:r>
            <a:r>
              <a:rPr lang="ru-RU" sz="3200" b="0" strike="noStrike" spc="-1" dirty="0">
                <a:latin typeface="Z003"/>
              </a:rPr>
              <a:t>".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396000" y="3335341"/>
            <a:ext cx="7127640" cy="156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Это четкий сигнал для всех, кто там находится, что родители рядом и это снижает риск нападения на ребенка 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/>
          <p:nvPr/>
        </p:nvPicPr>
        <p:blipFill>
          <a:blip r:embed="rId2"/>
          <a:stretch/>
        </p:blipFill>
        <p:spPr>
          <a:xfrm>
            <a:off x="0" y="0"/>
            <a:ext cx="10079640" cy="5669640"/>
          </a:xfrm>
          <a:prstGeom prst="rect">
            <a:avLst/>
          </a:prstGeom>
          <a:ln>
            <a:noFill/>
          </a:ln>
        </p:spPr>
      </p:pic>
      <p:sp>
        <p:nvSpPr>
          <p:cNvPr id="68" name="CustomShape 1"/>
          <p:cNvSpPr/>
          <p:nvPr/>
        </p:nvSpPr>
        <p:spPr>
          <a:xfrm>
            <a:off x="792000" y="334945"/>
            <a:ext cx="878364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0" strike="noStrike" spc="-1" dirty="0">
                <a:latin typeface="Z003"/>
                <a:ea typeface="Noto Sans CJK SC"/>
              </a:rPr>
              <a:t>Если Вы считаете, что Ваш ребенок слишком долго не выходит из туалета, откройте дверь и </a:t>
            </a:r>
            <a:r>
              <a:rPr lang="ru-RU" sz="3600" b="1" strike="noStrike" spc="-1" dirty="0">
                <a:latin typeface="Z003"/>
                <a:ea typeface="Noto Sans CJK SC"/>
              </a:rPr>
              <a:t>спросите </a:t>
            </a:r>
            <a:r>
              <a:rPr lang="ru-RU" sz="3600" b="0" strike="noStrike" spc="-1" dirty="0">
                <a:latin typeface="Z003"/>
                <a:ea typeface="Noto Sans CJK SC"/>
              </a:rPr>
              <a:t>"У тебя все в порядке?"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2836080" y="2447640"/>
            <a:ext cx="6739560" cy="23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>
                <a:latin typeface="Z003"/>
              </a:rPr>
              <a:t>Если Вы не получите ответа или не уверены,  войдите в туалет и сразу же </a:t>
            </a:r>
            <a:r>
              <a:rPr lang="ru-RU" sz="3600" b="1" strike="noStrike" spc="-1" dirty="0">
                <a:latin typeface="Z003"/>
              </a:rPr>
              <a:t>убедитесь</a:t>
            </a:r>
            <a:r>
              <a:rPr lang="ru-RU" sz="3600" b="0" strike="noStrike" spc="-1" dirty="0">
                <a:latin typeface="Z003"/>
              </a:rPr>
              <a:t>, что ребенок находится в безопасности.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/>
          <p:nvPr/>
        </p:nvPicPr>
        <p:blipFill>
          <a:blip r:embed="rId2"/>
          <a:stretch/>
        </p:blipFill>
        <p:spPr>
          <a:xfrm>
            <a:off x="35280" y="0"/>
            <a:ext cx="10044360" cy="576504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584640" y="262440"/>
            <a:ext cx="8847000" cy="218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200" b="0" strike="noStrike" spc="-1" dirty="0">
                <a:latin typeface="Z003"/>
                <a:ea typeface="Noto Sans CJK SC"/>
              </a:rPr>
              <a:t> </a:t>
            </a:r>
            <a:r>
              <a:rPr lang="ru-RU" sz="3200" b="1" strike="noStrike" spc="-1" dirty="0">
                <a:latin typeface="Z003"/>
                <a:ea typeface="Noto Sans CJK SC"/>
              </a:rPr>
              <a:t>11.</a:t>
            </a:r>
            <a:r>
              <a:rPr lang="ru-RU" sz="3200" b="0" strike="noStrike" spc="-1" dirty="0">
                <a:latin typeface="Z003"/>
                <a:ea typeface="Noto Sans CJK SC"/>
              </a:rPr>
              <a:t> Обсудите с ребенком соответствующие возрасту вопросы безопасности спокойно, не пугая его. Заменяйте слова типа "педофил"  на "</a:t>
            </a:r>
            <a:r>
              <a:rPr lang="ru-RU" sz="3200" b="1" strike="noStrike" spc="-1" dirty="0">
                <a:latin typeface="Z003"/>
                <a:ea typeface="Noto Sans CJK SC"/>
              </a:rPr>
              <a:t>чужой</a:t>
            </a:r>
            <a:r>
              <a:rPr lang="ru-RU" sz="3200" b="0" strike="noStrike" spc="-1" dirty="0">
                <a:latin typeface="Z003"/>
                <a:ea typeface="Noto Sans CJK SC"/>
              </a:rPr>
              <a:t>" и "</a:t>
            </a:r>
            <a:r>
              <a:rPr lang="ru-RU" sz="3200" b="1" strike="noStrike" spc="-1" dirty="0">
                <a:latin typeface="Z003"/>
                <a:ea typeface="Noto Sans CJK SC"/>
              </a:rPr>
              <a:t>опасный</a:t>
            </a:r>
            <a:r>
              <a:rPr lang="ru-RU" sz="3200" b="0" strike="noStrike" spc="-1" dirty="0">
                <a:latin typeface="Z003"/>
                <a:ea typeface="Noto Sans CJK SC"/>
              </a:rPr>
              <a:t>".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1800000" y="2376000"/>
            <a:ext cx="7703640" cy="11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Пусть Ваш ребенок знает, что любой чужой человек может быть опасным.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3" name="CustomShape 3"/>
          <p:cNvSpPr/>
          <p:nvPr/>
        </p:nvSpPr>
        <p:spPr>
          <a:xfrm>
            <a:off x="2232000" y="3600000"/>
            <a:ext cx="7415640" cy="17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Дети уходят с незнакомцем, потому что  он кажется им "хорошим" и не выглядит как "чужой".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/>
          <p:nvPr/>
        </p:nvPicPr>
        <p:blipFill>
          <a:blip r:embed="rId2"/>
          <a:stretch/>
        </p:blipFill>
        <p:spPr>
          <a:xfrm>
            <a:off x="27000" y="-13320"/>
            <a:ext cx="10052640" cy="5669280"/>
          </a:xfrm>
          <a:prstGeom prst="rect">
            <a:avLst/>
          </a:prstGeom>
          <a:ln>
            <a:noFill/>
          </a:ln>
        </p:spPr>
      </p:pic>
      <p:sp>
        <p:nvSpPr>
          <p:cNvPr id="75" name="CustomShape 1"/>
          <p:cNvSpPr/>
          <p:nvPr/>
        </p:nvSpPr>
        <p:spPr>
          <a:xfrm>
            <a:off x="432000" y="428040"/>
            <a:ext cx="9143640" cy="468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>
                <a:latin typeface="Z003"/>
              </a:rPr>
              <a:t>12.</a:t>
            </a:r>
            <a:r>
              <a:rPr lang="ru-RU" sz="3200" b="0" strike="noStrike" spc="-1" dirty="0">
                <a:latin typeface="Z003"/>
              </a:rPr>
              <a:t> Поговорите со своими детьми прежде, чем вы идёте в людное место.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Вы должны </a:t>
            </a:r>
            <a:r>
              <a:rPr lang="ru-RU" sz="3200" b="1" strike="noStrike" spc="-1" dirty="0">
                <a:latin typeface="Z003"/>
              </a:rPr>
              <a:t>всегда видеть</a:t>
            </a:r>
            <a:r>
              <a:rPr lang="ru-RU" sz="3200" b="0" strike="noStrike" spc="-1" dirty="0">
                <a:latin typeface="Z003"/>
              </a:rPr>
              <a:t> их, и у них всегда должна быть возможность видеть Вас.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Это может показаться простым, </a:t>
            </a:r>
            <a:r>
              <a:rPr lang="ru-RU" sz="3200" b="0" strike="noStrike" spc="-1" dirty="0" smtClean="0">
                <a:latin typeface="Z003"/>
              </a:rPr>
              <a:t>но </a:t>
            </a:r>
            <a:r>
              <a:rPr lang="ru-RU" sz="3200" b="0" strike="noStrike" spc="-1" dirty="0">
                <a:latin typeface="Z003"/>
              </a:rPr>
              <a:t>необходимо напоминать им об этом.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Сделайте это </a:t>
            </a:r>
            <a:r>
              <a:rPr lang="ru-RU" sz="3200" b="1" strike="noStrike" spc="-1" dirty="0">
                <a:latin typeface="Z003"/>
              </a:rPr>
              <a:t>правилом</a:t>
            </a:r>
            <a:r>
              <a:rPr lang="ru-RU" sz="3200" b="0" strike="noStrike" spc="-1" dirty="0">
                <a:latin typeface="Z003"/>
              </a:rPr>
              <a:t>, которое </a:t>
            </a:r>
            <a:endParaRPr lang="ru-RU" sz="3200" b="0" strike="noStrike" spc="-1" dirty="0" smtClean="0">
              <a:latin typeface="Z003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 smtClean="0">
                <a:latin typeface="Z003"/>
              </a:rPr>
              <a:t>должно исполняться неукоснительно.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26640" y="0"/>
            <a:ext cx="10053000" cy="561888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468280" y="683949"/>
            <a:ext cx="9144064" cy="379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latin typeface="Z003"/>
              </a:rPr>
              <a:t>13.</a:t>
            </a:r>
            <a:r>
              <a:rPr lang="ru-RU" sz="3600" b="0" strike="noStrike" spc="-1" dirty="0">
                <a:latin typeface="Z003"/>
              </a:rPr>
              <a:t> Многие родители в Новый год идут  к новогодней ёлке с детьми ночью. Старайтесь одевать ребёнка в светлую одежду.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latin typeface="Z003"/>
              </a:rPr>
              <a:t>Добавьте какой-то предмет или украшение, которое светится </a:t>
            </a:r>
            <a:endParaRPr lang="ru-RU" sz="3600" b="0" strike="noStrike" spc="-1" dirty="0" smtClean="0">
              <a:latin typeface="Z003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latin typeface="Z003"/>
              </a:rPr>
              <a:t>в </a:t>
            </a:r>
            <a:r>
              <a:rPr lang="ru-RU" sz="3600" b="0" strike="noStrike" spc="-1" dirty="0">
                <a:latin typeface="Z003"/>
              </a:rPr>
              <a:t>темноте или отражает свет.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/>
          <p:cNvPicPr/>
          <p:nvPr/>
        </p:nvPicPr>
        <p:blipFill>
          <a:blip r:embed="rId2"/>
          <a:stretch/>
        </p:blipFill>
        <p:spPr>
          <a:xfrm>
            <a:off x="720" y="360"/>
            <a:ext cx="10006920" cy="566928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4104000" y="977887"/>
            <a:ext cx="547596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latin typeface="Z003"/>
              </a:rPr>
              <a:t>14.</a:t>
            </a:r>
            <a:r>
              <a:rPr lang="ru-RU" sz="4000" b="0" strike="noStrike" spc="-1">
                <a:latin typeface="Z003"/>
              </a:rPr>
              <a:t> Убедитесь, что Ваш ребенок </a:t>
            </a:r>
            <a:r>
              <a:rPr lang="ru-RU" sz="4000" b="1" strike="noStrike" spc="-1">
                <a:latin typeface="Z003"/>
              </a:rPr>
              <a:t>знает</a:t>
            </a:r>
            <a:r>
              <a:rPr lang="ru-RU" sz="4000" b="0" strike="noStrike" spc="-1">
                <a:latin typeface="Z003"/>
              </a:rPr>
              <a:t> номер Вашего мобильного телефона.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/>
          <p:cNvPicPr/>
          <p:nvPr/>
        </p:nvPicPr>
        <p:blipFill>
          <a:blip r:embed="rId2"/>
          <a:stretch/>
        </p:blipFill>
        <p:spPr>
          <a:xfrm>
            <a:off x="0" y="720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414360" y="369000"/>
            <a:ext cx="9161280" cy="47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latin typeface="Z003"/>
              </a:rPr>
              <a:t>15. </a:t>
            </a:r>
            <a:r>
              <a:rPr lang="ru-RU" sz="2800" b="0" strike="noStrike" spc="-1" dirty="0">
                <a:latin typeface="Z003"/>
              </a:rPr>
              <a:t>Убедите детей, что если к ним подходит Дед Мороз или Снегурочка в отсутствие родителей, то их также стоит отнести к разряду "Чужой". Не стоит никуда с ними идти или подходить к ним близко, даже они обещают подарок. Скажите, что за маской Деда Мороза может скрываться </a:t>
            </a:r>
            <a:r>
              <a:rPr lang="ru-RU" sz="2800" b="1" strike="noStrike" spc="-1" dirty="0">
                <a:latin typeface="Z003"/>
              </a:rPr>
              <a:t>ДРУГОЙ</a:t>
            </a:r>
            <a:r>
              <a:rPr lang="ru-RU" sz="2800" b="0" strike="noStrike" spc="-1" dirty="0">
                <a:latin typeface="Z003"/>
              </a:rPr>
              <a:t> опасный персонаж, который только надел </a:t>
            </a:r>
            <a:r>
              <a:rPr lang="ru-RU" sz="2800" b="1" strike="noStrike" spc="-1" dirty="0">
                <a:latin typeface="Z003"/>
              </a:rPr>
              <a:t>МАСКУ</a:t>
            </a:r>
            <a:r>
              <a:rPr lang="ru-RU" sz="2800" b="0" strike="noStrike" spc="-1" dirty="0">
                <a:latin typeface="Z003"/>
              </a:rPr>
              <a:t> Деда Мороза. Можете напомнить ребёнку сказку "Семеро козлят", где волк притворился мамой, это поможет ребёнку правильно понять ситуацию.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10000" p14:dur="2000">
        <p:random/>
      </p:transition>
    </mc:Choice>
    <mc:Fallback>
      <p:transition spd="slow" advTm="10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0" y="0"/>
            <a:ext cx="10079640" cy="573912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864000" y="784440"/>
            <a:ext cx="8567640" cy="191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16</a:t>
            </a:r>
            <a:r>
              <a:rPr lang="ru-RU" sz="3600" b="0" strike="noStrike" spc="-1">
                <a:latin typeface="Z003"/>
              </a:rPr>
              <a:t>. Ни при каких обстоятельствах 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не оставляйте</a:t>
            </a:r>
            <a:r>
              <a:rPr lang="ru-RU" sz="3600" b="0" strike="noStrike" spc="-1">
                <a:latin typeface="Z003"/>
              </a:rPr>
              <a:t> детей </a:t>
            </a:r>
            <a:r>
              <a:rPr lang="ru-RU" sz="3600" b="1" strike="noStrike" spc="-1">
                <a:latin typeface="Z003"/>
              </a:rPr>
              <a:t>одних </a:t>
            </a:r>
            <a:r>
              <a:rPr lang="ru-RU" sz="3600" b="0" strike="noStrike" spc="-1">
                <a:latin typeface="Z003"/>
              </a:rPr>
              <a:t>в машинах,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0" strike="noStrike" spc="-1">
                <a:latin typeface="Z003"/>
              </a:rPr>
              <a:t>когда Вы идёте в супермаркет!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/>
          <p:cNvPicPr/>
          <p:nvPr/>
        </p:nvPicPr>
        <p:blipFill>
          <a:blip r:embed="rId2"/>
          <a:stretch/>
        </p:blipFill>
        <p:spPr>
          <a:xfrm>
            <a:off x="0" y="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468280" y="488767"/>
            <a:ext cx="9143640" cy="477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ru-RU" sz="2400" b="0" strike="noStrike" spc="-1" dirty="0" smtClean="0">
              <a:solidFill>
                <a:srgbClr val="0B0E6A"/>
              </a:solidFill>
              <a:latin typeface="Z003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B0E6A"/>
                </a:solidFill>
                <a:latin typeface="Z003"/>
              </a:rPr>
              <a:t>Возможно</a:t>
            </a:r>
            <a:r>
              <a:rPr lang="ru-RU" sz="2400" b="0" strike="noStrike" spc="-1" dirty="0">
                <a:solidFill>
                  <a:srgbClr val="0B0E6A"/>
                </a:solidFill>
                <a:latin typeface="Z003"/>
              </a:rPr>
              <a:t>, эти меры покажутся Вам излишними и громоздкими. Но не поддавайтесь легкомысленному праздничному настроению (ах, как весело и ничего плохого не может произойти).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B0E6A"/>
                </a:solidFill>
                <a:latin typeface="Z003"/>
              </a:rPr>
              <a:t>Помните! </a:t>
            </a:r>
            <a:r>
              <a:rPr lang="ru-RU" sz="2400" b="0" strike="noStrike" spc="-1" dirty="0">
                <a:solidFill>
                  <a:srgbClr val="0B0E6A"/>
                </a:solidFill>
                <a:latin typeface="Z003"/>
              </a:rPr>
              <a:t>Ваш ребенок может веселиться и отдыхать беззаботно только при условии, что его родители будут бдительно следить за его безопасностью.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B0E6A"/>
                </a:solidFill>
                <a:latin typeface="Z003"/>
              </a:rPr>
              <a:t>Жизнь и благополучие Вашего ребенка в Ваших руках.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C9211E"/>
                </a:solidFill>
                <a:latin typeface="Z003"/>
              </a:rPr>
              <a:t>Единый </a:t>
            </a:r>
            <a:r>
              <a:rPr lang="ru-RU" sz="3200" b="1" strike="noStrike" spc="-1" dirty="0">
                <a:solidFill>
                  <a:srgbClr val="C9211E"/>
                </a:solidFill>
                <a:latin typeface="Z003"/>
              </a:rPr>
              <a:t>телефон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9211E"/>
                </a:solidFill>
                <a:latin typeface="Z003"/>
              </a:rPr>
              <a:t>вызова экстренных оперативных служб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C9211E"/>
                </a:solidFill>
                <a:latin typeface="Z003"/>
                <a:ea typeface="Noto Sans CJK SC"/>
              </a:rPr>
              <a:t>« </a:t>
            </a:r>
            <a:r>
              <a:rPr lang="ru-RU" sz="6000" b="1" strike="noStrike" spc="-1" dirty="0">
                <a:solidFill>
                  <a:srgbClr val="C9211E"/>
                </a:solidFill>
                <a:latin typeface="Z003"/>
                <a:ea typeface="Noto Sans CJK SC"/>
              </a:rPr>
              <a:t>112 </a:t>
            </a:r>
            <a:r>
              <a:rPr lang="ru-RU" sz="3200" b="1" strike="noStrike" spc="-1" dirty="0">
                <a:solidFill>
                  <a:srgbClr val="C9211E"/>
                </a:solidFill>
                <a:latin typeface="Z003"/>
                <a:ea typeface="Noto Sans CJK SC"/>
              </a:rPr>
              <a:t>» 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6611948" y="4406911"/>
            <a:ext cx="302364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 dirty="0">
                <a:solidFill>
                  <a:srgbClr val="280F93"/>
                </a:solidFill>
                <a:latin typeface="Z003"/>
                <a:ea typeface="SimSun-ExtB"/>
              </a:rPr>
              <a:t>Курсы УМЦ ГОЧС г. Полевского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i="1" strike="noStrike" spc="-1" dirty="0">
                <a:solidFill>
                  <a:srgbClr val="280F93"/>
                </a:solidFill>
                <a:latin typeface="Z003"/>
                <a:ea typeface="SimSun-ExtB"/>
              </a:rPr>
              <a:t>2020  г.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/>
          <p:nvPr/>
        </p:nvPicPr>
        <p:blipFill>
          <a:blip r:embed="rId2">
            <a:lum bright="-2000"/>
          </a:blip>
          <a:stretch/>
        </p:blipFill>
        <p:spPr>
          <a:xfrm>
            <a:off x="0" y="20880"/>
            <a:ext cx="10079640" cy="5648760"/>
          </a:xfrm>
          <a:prstGeom prst="rect">
            <a:avLst/>
          </a:prstGeom>
          <a:ln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432000" y="360000"/>
            <a:ext cx="8639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1</a:t>
            </a:r>
            <a:r>
              <a:rPr lang="ru-RU" sz="3600" b="0" strike="noStrike" spc="-1">
                <a:latin typeface="Z003"/>
              </a:rPr>
              <a:t>. Используйте правило «</a:t>
            </a:r>
            <a:r>
              <a:rPr lang="ru-RU" sz="3600" b="1" strike="noStrike" spc="-1">
                <a:latin typeface="Z003"/>
              </a:rPr>
              <a:t>Два больших шага</a:t>
            </a:r>
            <a:r>
              <a:rPr lang="ru-RU" sz="3600" b="0" strike="noStrike" spc="-1">
                <a:latin typeface="Z003"/>
              </a:rPr>
              <a:t>» - это значит, что Ваши дети никогда не могут находиться далее, чем в двух больших шагах от вас.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432000" y="2814480"/>
            <a:ext cx="7559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Это веселый и простой способ для маленьких детей в форме игры, который поможет детям не потеряться.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/>
          <p:nvPr/>
        </p:nvPicPr>
        <p:blipFill>
          <a:blip r:embed="rId2"/>
          <a:stretch/>
        </p:blipFill>
        <p:spPr>
          <a:xfrm>
            <a:off x="8640" y="0"/>
            <a:ext cx="10071000" cy="568188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432000" y="477000"/>
            <a:ext cx="8855640" cy="488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>
                <a:latin typeface="Z003"/>
              </a:rPr>
              <a:t>2</a:t>
            </a:r>
            <a:r>
              <a:rPr lang="ru-RU" sz="3600" b="0" strike="noStrike" spc="-1">
                <a:latin typeface="Z003"/>
              </a:rPr>
              <a:t>. Объясните детям, что если они  потерялись, им нужно попросить о помощи у "</a:t>
            </a:r>
            <a:r>
              <a:rPr lang="ru-RU" sz="3600" b="1" strike="noStrike" spc="-1">
                <a:latin typeface="Z003"/>
              </a:rPr>
              <a:t>безопасных</a:t>
            </a:r>
            <a:r>
              <a:rPr lang="ru-RU" sz="3600" b="0" strike="noStrike" spc="-1">
                <a:latin typeface="Z003"/>
              </a:rPr>
              <a:t>" взрослых: например, у мамы с детьми или кассира в магазине.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Со старшими детьми назначьте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"</a:t>
            </a:r>
            <a:r>
              <a:rPr lang="ru-RU" sz="3600" b="1" strike="noStrike" spc="-1">
                <a:latin typeface="Z003"/>
              </a:rPr>
              <a:t>место встречи</a:t>
            </a:r>
            <a:r>
              <a:rPr lang="ru-RU" sz="3600" b="0" strike="noStrike" spc="-1">
                <a:latin typeface="Z003"/>
              </a:rPr>
              <a:t>" на тот случай,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600" b="0" strike="noStrike" spc="-1">
                <a:latin typeface="Z003"/>
              </a:rPr>
              <a:t>если вы потеряете друг друга.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/>
          <p:nvPr/>
        </p:nvPicPr>
        <p:blipFill>
          <a:blip r:embed="rId2"/>
          <a:stretch/>
        </p:blipFill>
        <p:spPr>
          <a:xfrm>
            <a:off x="-45000" y="360"/>
            <a:ext cx="10124640" cy="566928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360000" y="324000"/>
            <a:ext cx="9143640" cy="51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200" b="1" strike="noStrike" spc="-1" dirty="0">
                <a:latin typeface="Z003"/>
              </a:rPr>
              <a:t>3</a:t>
            </a:r>
            <a:r>
              <a:rPr lang="ru-RU" sz="3200" b="0" strike="noStrike" spc="-1" dirty="0">
                <a:latin typeface="Z003"/>
              </a:rPr>
              <a:t>. Скажите ребенку, что если он случайно останется один, то он никогда не должен покидать </a:t>
            </a:r>
            <a:r>
              <a:rPr lang="ru-RU" sz="3200" b="1" strike="noStrike" spc="-1" dirty="0">
                <a:latin typeface="Z003"/>
              </a:rPr>
              <a:t>место</a:t>
            </a:r>
            <a:r>
              <a:rPr lang="ru-RU" sz="3200" b="0" strike="noStrike" spc="-1" dirty="0">
                <a:latin typeface="Z003"/>
              </a:rPr>
              <a:t> (торговый центр, магазин или ресторан), где вы были вместе, что бы ему ни говорили посторонние люди (например, «мама ждет тебя в другом зале и просила меня привести тебя к ней»). Напомните ребенку, что Вы никогда не оставите его, и он должен спокойно </a:t>
            </a:r>
            <a:r>
              <a:rPr lang="ru-RU" sz="3200" b="1" strike="noStrike" spc="-1" dirty="0">
                <a:latin typeface="Z003"/>
              </a:rPr>
              <a:t>ждать</a:t>
            </a:r>
            <a:r>
              <a:rPr lang="ru-RU" sz="3200" b="0" strike="noStrike" spc="-1" dirty="0">
                <a:latin typeface="Z003"/>
              </a:rPr>
              <a:t>, пока Вы его не найдёте.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/>
          <p:nvPr/>
        </p:nvPicPr>
        <p:blipFill>
          <a:blip r:embed="rId2"/>
          <a:stretch/>
        </p:blipFill>
        <p:spPr>
          <a:xfrm>
            <a:off x="0" y="360"/>
            <a:ext cx="10079640" cy="566928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576000" y="3060000"/>
            <a:ext cx="9323640" cy="21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latin typeface="Z003"/>
              </a:rPr>
              <a:t>4</a:t>
            </a:r>
            <a:r>
              <a:rPr lang="ru-RU" sz="3200" b="0" strike="noStrike" spc="-1" dirty="0">
                <a:latin typeface="Z003"/>
              </a:rPr>
              <a:t>. Оденьте ребенка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в </a:t>
            </a:r>
            <a:r>
              <a:rPr lang="ru-RU" sz="3200" b="1" strike="noStrike" spc="-1" dirty="0">
                <a:latin typeface="Z003"/>
              </a:rPr>
              <a:t>яркую одежду</a:t>
            </a:r>
            <a:r>
              <a:rPr lang="ru-RU" sz="3200" b="0" strike="noStrike" spc="-1" dirty="0">
                <a:latin typeface="Z003"/>
              </a:rPr>
              <a:t>, чтобы его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легко можно было увидеть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в толпе. Запомните, в чем он одет!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216360" y="144360"/>
            <a:ext cx="9647640" cy="5327640"/>
          </a:xfrm>
          <a:custGeom>
            <a:avLst/>
            <a:gdLst/>
            <a:ahLst/>
            <a:cxnLst/>
            <a:rect l="l" t="t" r="r" b="b"/>
            <a:pathLst>
              <a:path w="26802" h="14802">
                <a:moveTo>
                  <a:pt x="2466" y="0"/>
                </a:moveTo>
                <a:lnTo>
                  <a:pt x="2467" y="0"/>
                </a:lnTo>
                <a:cubicBezTo>
                  <a:pt x="2034" y="0"/>
                  <a:pt x="1608" y="114"/>
                  <a:pt x="1233" y="330"/>
                </a:cubicBezTo>
                <a:cubicBezTo>
                  <a:pt x="858" y="547"/>
                  <a:pt x="547" y="858"/>
                  <a:pt x="330" y="1233"/>
                </a:cubicBezTo>
                <a:cubicBezTo>
                  <a:pt x="114" y="1608"/>
                  <a:pt x="0" y="2034"/>
                  <a:pt x="0" y="2467"/>
                </a:cubicBezTo>
                <a:lnTo>
                  <a:pt x="0" y="12334"/>
                </a:lnTo>
                <a:lnTo>
                  <a:pt x="0" y="12334"/>
                </a:lnTo>
                <a:cubicBezTo>
                  <a:pt x="0" y="12767"/>
                  <a:pt x="114" y="13193"/>
                  <a:pt x="330" y="13568"/>
                </a:cubicBezTo>
                <a:cubicBezTo>
                  <a:pt x="547" y="13943"/>
                  <a:pt x="858" y="14254"/>
                  <a:pt x="1233" y="14471"/>
                </a:cubicBezTo>
                <a:cubicBezTo>
                  <a:pt x="1608" y="14687"/>
                  <a:pt x="2034" y="14801"/>
                  <a:pt x="2467" y="14801"/>
                </a:cubicBezTo>
                <a:lnTo>
                  <a:pt x="24334" y="14801"/>
                </a:lnTo>
                <a:lnTo>
                  <a:pt x="24334" y="14801"/>
                </a:lnTo>
                <a:cubicBezTo>
                  <a:pt x="24767" y="14801"/>
                  <a:pt x="25193" y="14687"/>
                  <a:pt x="25568" y="14471"/>
                </a:cubicBezTo>
                <a:cubicBezTo>
                  <a:pt x="25943" y="14254"/>
                  <a:pt x="26254" y="13943"/>
                  <a:pt x="26471" y="13568"/>
                </a:cubicBezTo>
                <a:cubicBezTo>
                  <a:pt x="26687" y="13193"/>
                  <a:pt x="26801" y="12767"/>
                  <a:pt x="26801" y="12334"/>
                </a:cubicBezTo>
                <a:lnTo>
                  <a:pt x="26801" y="2466"/>
                </a:lnTo>
                <a:lnTo>
                  <a:pt x="26801" y="2467"/>
                </a:lnTo>
                <a:lnTo>
                  <a:pt x="26801" y="2467"/>
                </a:lnTo>
                <a:cubicBezTo>
                  <a:pt x="26801" y="2034"/>
                  <a:pt x="26687" y="1608"/>
                  <a:pt x="26471" y="1233"/>
                </a:cubicBezTo>
                <a:cubicBezTo>
                  <a:pt x="26254" y="858"/>
                  <a:pt x="25943" y="547"/>
                  <a:pt x="25568" y="330"/>
                </a:cubicBezTo>
                <a:cubicBezTo>
                  <a:pt x="25193" y="114"/>
                  <a:pt x="24767" y="0"/>
                  <a:pt x="24334" y="0"/>
                </a:cubicBezTo>
                <a:lnTo>
                  <a:pt x="2466" y="0"/>
                </a:lnTo>
              </a:path>
            </a:pathLst>
          </a:custGeom>
          <a:noFill/>
          <a:ln w="57240">
            <a:solidFill>
              <a:srgbClr val="12762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/>
          <p:nvPr/>
        </p:nvPicPr>
        <p:blipFill>
          <a:blip r:embed="rId2"/>
          <a:stretch/>
        </p:blipFill>
        <p:spPr>
          <a:xfrm>
            <a:off x="20160" y="0"/>
            <a:ext cx="10059480" cy="5669640"/>
          </a:xfrm>
          <a:prstGeom prst="rect">
            <a:avLst/>
          </a:prstGeom>
          <a:ln>
            <a:noFill/>
          </a:ln>
        </p:spPr>
      </p:pic>
      <p:sp>
        <p:nvSpPr>
          <p:cNvPr id="51" name="CustomShape 1"/>
          <p:cNvSpPr/>
          <p:nvPr/>
        </p:nvSpPr>
        <p:spPr>
          <a:xfrm>
            <a:off x="552960" y="303367"/>
            <a:ext cx="8878680" cy="496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Aft>
                <a:spcPts val="567"/>
              </a:spcAft>
            </a:pPr>
            <a:r>
              <a:rPr lang="ru-RU" sz="3200" b="1" strike="noStrike" spc="-1" dirty="0">
                <a:latin typeface="Z003"/>
              </a:rPr>
              <a:t>5</a:t>
            </a:r>
            <a:r>
              <a:rPr lang="ru-RU" sz="3200" b="0" strike="noStrike" spc="-1" dirty="0">
                <a:latin typeface="Z003"/>
              </a:rPr>
              <a:t>. Установите правило: «</a:t>
            </a:r>
            <a:r>
              <a:rPr lang="ru-RU" sz="3200" b="1" strike="noStrike" spc="-1" dirty="0">
                <a:latin typeface="Z003"/>
              </a:rPr>
              <a:t>показать маме</a:t>
            </a:r>
            <a:r>
              <a:rPr lang="ru-RU" sz="3200" b="0" strike="noStrike" spc="-1" dirty="0">
                <a:latin typeface="Z003"/>
              </a:rPr>
              <a:t>». Если кто-то угощает ребёнка сладостями (они должны быть запакованы), то есть их можно только после того, как это угощение проверили родители. Не доверяйте чужим! 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     И… Не злоупотребляйте этим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     правилом, чтобы у ребенка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     не возникло желания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     съесть угощение тайком.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>
          <a:blip r:embed="rId2"/>
          <a:stretch/>
        </p:blipFill>
        <p:spPr>
          <a:xfrm>
            <a:off x="0" y="0"/>
            <a:ext cx="10079640" cy="5669640"/>
          </a:xfrm>
          <a:prstGeom prst="rect">
            <a:avLst/>
          </a:prstGeom>
          <a:ln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630360" y="168815"/>
            <a:ext cx="8873280" cy="48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200" b="1" strike="noStrike" spc="-1" dirty="0">
                <a:latin typeface="Z003"/>
              </a:rPr>
              <a:t>6</a:t>
            </a:r>
            <a:r>
              <a:rPr lang="ru-RU" sz="3200" b="0" strike="noStrike" spc="-1" dirty="0">
                <a:latin typeface="Z003"/>
              </a:rPr>
              <a:t>. В оживленных местах рассмотрите возможность использования специальных ремешков для малышей, которые склонны к убеганию. Скажите им, что </a:t>
            </a:r>
            <a:r>
              <a:rPr lang="ru-RU" sz="3200" b="1" strike="noStrike" spc="-1" dirty="0">
                <a:latin typeface="Z003"/>
              </a:rPr>
              <a:t>это весело</a:t>
            </a:r>
            <a:r>
              <a:rPr lang="ru-RU" sz="3200" b="0" strike="noStrike" spc="-1" dirty="0">
                <a:latin typeface="Z003"/>
              </a:rPr>
              <a:t>, и выглядит как львиный хвостик или хобот слоника.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200" b="0" strike="noStrike" spc="-1" dirty="0">
                <a:latin typeface="Z003"/>
              </a:rPr>
              <a:t>Безопасность Вашего ребенка является наиболее важной, так что не беспокойтесь о том, что думают другие. 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216000" y="144000"/>
            <a:ext cx="9647640" cy="5327640"/>
          </a:xfrm>
          <a:custGeom>
            <a:avLst/>
            <a:gdLst/>
            <a:ahLst/>
            <a:cxnLst/>
            <a:rect l="l" t="t" r="r" b="b"/>
            <a:pathLst>
              <a:path w="26802" h="14802">
                <a:moveTo>
                  <a:pt x="2466" y="0"/>
                </a:moveTo>
                <a:lnTo>
                  <a:pt x="2467" y="0"/>
                </a:lnTo>
                <a:cubicBezTo>
                  <a:pt x="2034" y="0"/>
                  <a:pt x="1608" y="114"/>
                  <a:pt x="1233" y="330"/>
                </a:cubicBezTo>
                <a:cubicBezTo>
                  <a:pt x="858" y="547"/>
                  <a:pt x="547" y="858"/>
                  <a:pt x="330" y="1233"/>
                </a:cubicBezTo>
                <a:cubicBezTo>
                  <a:pt x="114" y="1608"/>
                  <a:pt x="0" y="2034"/>
                  <a:pt x="0" y="2467"/>
                </a:cubicBezTo>
                <a:lnTo>
                  <a:pt x="0" y="12334"/>
                </a:lnTo>
                <a:lnTo>
                  <a:pt x="0" y="12334"/>
                </a:lnTo>
                <a:cubicBezTo>
                  <a:pt x="0" y="12767"/>
                  <a:pt x="114" y="13193"/>
                  <a:pt x="330" y="13568"/>
                </a:cubicBezTo>
                <a:cubicBezTo>
                  <a:pt x="547" y="13943"/>
                  <a:pt x="858" y="14254"/>
                  <a:pt x="1233" y="14471"/>
                </a:cubicBezTo>
                <a:cubicBezTo>
                  <a:pt x="1608" y="14687"/>
                  <a:pt x="2034" y="14801"/>
                  <a:pt x="2467" y="14801"/>
                </a:cubicBezTo>
                <a:lnTo>
                  <a:pt x="24334" y="14801"/>
                </a:lnTo>
                <a:lnTo>
                  <a:pt x="24334" y="14801"/>
                </a:lnTo>
                <a:cubicBezTo>
                  <a:pt x="24767" y="14801"/>
                  <a:pt x="25193" y="14687"/>
                  <a:pt x="25568" y="14471"/>
                </a:cubicBezTo>
                <a:cubicBezTo>
                  <a:pt x="25943" y="14254"/>
                  <a:pt x="26254" y="13943"/>
                  <a:pt x="26471" y="13568"/>
                </a:cubicBezTo>
                <a:cubicBezTo>
                  <a:pt x="26687" y="13193"/>
                  <a:pt x="26801" y="12767"/>
                  <a:pt x="26801" y="12334"/>
                </a:cubicBezTo>
                <a:lnTo>
                  <a:pt x="26801" y="2466"/>
                </a:lnTo>
                <a:lnTo>
                  <a:pt x="26801" y="2467"/>
                </a:lnTo>
                <a:lnTo>
                  <a:pt x="26801" y="2467"/>
                </a:lnTo>
                <a:cubicBezTo>
                  <a:pt x="26801" y="2034"/>
                  <a:pt x="26687" y="1608"/>
                  <a:pt x="26471" y="1233"/>
                </a:cubicBezTo>
                <a:cubicBezTo>
                  <a:pt x="26254" y="858"/>
                  <a:pt x="25943" y="547"/>
                  <a:pt x="25568" y="330"/>
                </a:cubicBezTo>
                <a:cubicBezTo>
                  <a:pt x="25193" y="114"/>
                  <a:pt x="24767" y="0"/>
                  <a:pt x="24334" y="0"/>
                </a:cubicBezTo>
                <a:lnTo>
                  <a:pt x="2466" y="0"/>
                </a:lnTo>
              </a:path>
            </a:pathLst>
          </a:custGeom>
          <a:noFill/>
          <a:ln w="57240">
            <a:solidFill>
              <a:srgbClr val="12762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/>
          <p:nvPr/>
        </p:nvPicPr>
        <p:blipFill>
          <a:blip r:embed="rId2"/>
          <a:stretch/>
        </p:blipFill>
        <p:spPr>
          <a:xfrm>
            <a:off x="0" y="360"/>
            <a:ext cx="10124640" cy="5669280"/>
          </a:xfrm>
          <a:prstGeom prst="rect">
            <a:avLst/>
          </a:prstGeom>
          <a:ln>
            <a:noFill/>
          </a:ln>
        </p:spPr>
      </p:pic>
      <p:sp>
        <p:nvSpPr>
          <p:cNvPr id="56" name="CustomShape 1"/>
          <p:cNvSpPr/>
          <p:nvPr/>
        </p:nvSpPr>
        <p:spPr>
          <a:xfrm>
            <a:off x="792000" y="648000"/>
            <a:ext cx="8567640" cy="16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3600" b="1" strike="noStrike" spc="-1" dirty="0">
                <a:latin typeface="Z003"/>
                <a:ea typeface="Noto Sans CJK SC"/>
              </a:rPr>
              <a:t>7</a:t>
            </a:r>
            <a:r>
              <a:rPr lang="ru-RU" sz="3600" b="0" strike="noStrike" spc="-1" dirty="0">
                <a:latin typeface="Z003"/>
                <a:ea typeface="Noto Sans CJK SC"/>
              </a:rPr>
              <a:t>. Для детей повзрослее установите правило "</a:t>
            </a:r>
            <a:r>
              <a:rPr lang="ru-RU" sz="3600" b="1" strike="noStrike" spc="-1" dirty="0">
                <a:latin typeface="Z003"/>
                <a:ea typeface="Noto Sans CJK SC"/>
              </a:rPr>
              <a:t>Скажи с родителям</a:t>
            </a:r>
            <a:r>
              <a:rPr lang="ru-RU" sz="3600" b="0" strike="noStrike" spc="-1" dirty="0">
                <a:latin typeface="Z003"/>
                <a:ea typeface="Noto Sans CJK SC"/>
              </a:rPr>
              <a:t>".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2699018" y="2016000"/>
            <a:ext cx="7127640" cy="262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>
                <a:latin typeface="Z003"/>
                <a:ea typeface="Noto Sans CJK SC"/>
              </a:rPr>
              <a:t>Прежде чем идти в общественное место без вас (другой магазин, игровую зону, туалет и т.д.) - они должны сказать об этом Вам.  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2" cstate="print">
            <a:alphaModFix amt="60000"/>
          </a:blip>
          <a:stretch/>
        </p:blipFill>
        <p:spPr>
          <a:xfrm rot="16200000">
            <a:off x="2255040" y="-2261880"/>
            <a:ext cx="5677560" cy="10187640"/>
          </a:xfrm>
          <a:prstGeom prst="rect">
            <a:avLst/>
          </a:prstGeom>
          <a:ln>
            <a:noFill/>
          </a:ln>
        </p:spPr>
      </p:pic>
      <p:sp>
        <p:nvSpPr>
          <p:cNvPr id="59" name="CustomShape 1"/>
          <p:cNvSpPr/>
          <p:nvPr/>
        </p:nvSpPr>
        <p:spPr>
          <a:xfrm>
            <a:off x="558360" y="311691"/>
            <a:ext cx="8945280" cy="48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>
                <a:latin typeface="Z003"/>
              </a:rPr>
              <a:t>8.</a:t>
            </a:r>
            <a:r>
              <a:rPr lang="ru-RU" sz="3200" b="0" strike="noStrike" spc="-1" dirty="0">
                <a:latin typeface="Z003"/>
              </a:rPr>
              <a:t> Не относитесь к общественным местам как к «зонам безопасности». Не оставляйте детей одних в кафе, кинотеатрах, игровых площадках или в других общественных местах. Охотники за детьми ищут детей, которые находятся не под присмотром. Места здесь могут быть самые разные. 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 dirty="0">
                <a:latin typeface="Z003"/>
              </a:rPr>
              <a:t>Где бы ни находился ребенок, если он без присмотра, это «</a:t>
            </a:r>
            <a:r>
              <a:rPr lang="ru-RU" sz="3200" b="1" strike="noStrike" spc="-1" dirty="0">
                <a:latin typeface="Z003"/>
              </a:rPr>
              <a:t>опасная зона</a:t>
            </a:r>
            <a:r>
              <a:rPr lang="ru-RU" sz="3200" b="0" strike="noStrike" spc="-1" dirty="0">
                <a:latin typeface="Z003"/>
              </a:rPr>
              <a:t>» всегда!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216360" y="144360"/>
            <a:ext cx="9647640" cy="5327640"/>
          </a:xfrm>
          <a:custGeom>
            <a:avLst/>
            <a:gdLst/>
            <a:ahLst/>
            <a:cxnLst/>
            <a:rect l="l" t="t" r="r" b="b"/>
            <a:pathLst>
              <a:path w="26802" h="14802">
                <a:moveTo>
                  <a:pt x="2466" y="0"/>
                </a:moveTo>
                <a:lnTo>
                  <a:pt x="2467" y="0"/>
                </a:lnTo>
                <a:cubicBezTo>
                  <a:pt x="2034" y="0"/>
                  <a:pt x="1608" y="114"/>
                  <a:pt x="1233" y="330"/>
                </a:cubicBezTo>
                <a:cubicBezTo>
                  <a:pt x="858" y="547"/>
                  <a:pt x="547" y="858"/>
                  <a:pt x="330" y="1233"/>
                </a:cubicBezTo>
                <a:cubicBezTo>
                  <a:pt x="114" y="1608"/>
                  <a:pt x="0" y="2034"/>
                  <a:pt x="0" y="2467"/>
                </a:cubicBezTo>
                <a:lnTo>
                  <a:pt x="0" y="12334"/>
                </a:lnTo>
                <a:lnTo>
                  <a:pt x="0" y="12334"/>
                </a:lnTo>
                <a:cubicBezTo>
                  <a:pt x="0" y="12767"/>
                  <a:pt x="114" y="13193"/>
                  <a:pt x="330" y="13568"/>
                </a:cubicBezTo>
                <a:cubicBezTo>
                  <a:pt x="547" y="13943"/>
                  <a:pt x="858" y="14254"/>
                  <a:pt x="1233" y="14471"/>
                </a:cubicBezTo>
                <a:cubicBezTo>
                  <a:pt x="1608" y="14687"/>
                  <a:pt x="2034" y="14801"/>
                  <a:pt x="2467" y="14801"/>
                </a:cubicBezTo>
                <a:lnTo>
                  <a:pt x="24334" y="14801"/>
                </a:lnTo>
                <a:lnTo>
                  <a:pt x="24334" y="14801"/>
                </a:lnTo>
                <a:cubicBezTo>
                  <a:pt x="24767" y="14801"/>
                  <a:pt x="25193" y="14687"/>
                  <a:pt x="25568" y="14471"/>
                </a:cubicBezTo>
                <a:cubicBezTo>
                  <a:pt x="25943" y="14254"/>
                  <a:pt x="26254" y="13943"/>
                  <a:pt x="26471" y="13568"/>
                </a:cubicBezTo>
                <a:cubicBezTo>
                  <a:pt x="26687" y="13193"/>
                  <a:pt x="26801" y="12767"/>
                  <a:pt x="26801" y="12334"/>
                </a:cubicBezTo>
                <a:lnTo>
                  <a:pt x="26801" y="2466"/>
                </a:lnTo>
                <a:lnTo>
                  <a:pt x="26801" y="2467"/>
                </a:lnTo>
                <a:lnTo>
                  <a:pt x="26801" y="2467"/>
                </a:lnTo>
                <a:cubicBezTo>
                  <a:pt x="26801" y="2034"/>
                  <a:pt x="26687" y="1608"/>
                  <a:pt x="26471" y="1233"/>
                </a:cubicBezTo>
                <a:cubicBezTo>
                  <a:pt x="26254" y="858"/>
                  <a:pt x="25943" y="547"/>
                  <a:pt x="25568" y="330"/>
                </a:cubicBezTo>
                <a:cubicBezTo>
                  <a:pt x="25193" y="114"/>
                  <a:pt x="24767" y="0"/>
                  <a:pt x="24334" y="0"/>
                </a:cubicBezTo>
                <a:lnTo>
                  <a:pt x="2466" y="0"/>
                </a:lnTo>
              </a:path>
            </a:pathLst>
          </a:custGeom>
          <a:noFill/>
          <a:ln w="57240">
            <a:solidFill>
              <a:srgbClr val="76127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advTm="2000" p14:dur="2000">
        <p:random/>
      </p:transition>
    </mc:Choice>
    <mc:Fallback>
      <p:transition spd="slow" advTm="2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947</Words>
  <Application>LibreOffice/6.4.6.2$Linux_X86_64 LibreOffice_project/40$Build-2</Application>
  <PresentationFormat>Произвольный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Наталья Сергеевна</cp:lastModifiedBy>
  <cp:revision>31</cp:revision>
  <dcterms:created xsi:type="dcterms:W3CDTF">2020-12-09T11:24:26Z</dcterms:created>
  <dcterms:modified xsi:type="dcterms:W3CDTF">2020-12-24T06:34:03Z</dcterms:modified>
  <dc:language>ru-RU</dc:language>
</cp:coreProperties>
</file>